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1" roundtripDataSignature="AMtx7mhVo0K2sJBWerjldviA7X6MAf66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 name="Google Shape;7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f50c5367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16f50c5367d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f50c5367d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16f50c5367d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f50c5367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16f50c5367d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1307f147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f1307f147b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6f50c5367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16f50c5367d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6f50c5367d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16f50c5367d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f50c5367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16f50c5367d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1307f147b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f1307f147b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1307f147b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f1307f147b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f50c5367d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16f50c5367d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6f50c5367d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16f50c5367d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6f50c5367d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16f50c5367d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f50c5367d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16f50c5367d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f50c5367d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16f50c5367d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f50c5367d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16f50c5367d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6f50c5367d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16f50c5367d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f50c5367d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16f50c5367d_1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f50c5367d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16f50c5367d_1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f50c5367d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16f50c5367d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f50c5367d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16f50c5367d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716ca4edf0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1716ca4edf0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00978c4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1700978c49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16ca4edf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1716ca4edf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16ca4edf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1716ca4edf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716ca4edf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1716ca4edf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16ca4edf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1716ca4edf0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716ca4edf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g1716ca4edf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716ca4edf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1716ca4edf0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716ca4edf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1716ca4edf0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f50c5367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16f50c5367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16ca4edf0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716ca4edf0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716ca4edf0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1716ca4edf0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16ca4edf0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1716ca4edf0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16ca4edf0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1716ca4edf0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716ca4edf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1716ca4edf0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1307f147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f1307f147b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6f50c5367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16f50c5367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f50c5367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g16f50c5367d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6f50c5367d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16f50c5367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9" name="Shape 69"/>
        <p:cNvGrpSpPr/>
        <p:nvPr/>
      </p:nvGrpSpPr>
      <p:grpSpPr>
        <a:xfrm>
          <a:off x="0" y="0"/>
          <a:ext cx="0" cy="0"/>
          <a:chOff x="0" y="0"/>
          <a:chExt cx="0" cy="0"/>
        </a:xfrm>
      </p:grpSpPr>
      <p:sp>
        <p:nvSpPr>
          <p:cNvPr id="70" name="Google Shape;70;p2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pic>
        <p:nvPicPr>
          <p:cNvPr descr="bg-57.png" id="18" name="Google Shape;18;p14"/>
          <p:cNvPicPr preferRelativeResize="0"/>
          <p:nvPr/>
        </p:nvPicPr>
        <p:blipFill rotWithShape="1">
          <a:blip r:embed="rId2">
            <a:alphaModFix/>
          </a:blip>
          <a:srcRect b="0" l="0" r="0" t="0"/>
          <a:stretch/>
        </p:blipFill>
        <p:spPr>
          <a:xfrm>
            <a:off x="0" y="0"/>
            <a:ext cx="9130499" cy="6858000"/>
          </a:xfrm>
          <a:prstGeom prst="rect">
            <a:avLst/>
          </a:prstGeom>
          <a:noFill/>
          <a:ln>
            <a:noFill/>
          </a:ln>
        </p:spPr>
      </p:pic>
      <p:sp>
        <p:nvSpPr>
          <p:cNvPr id="19" name="Google Shape;19;p14"/>
          <p:cNvSpPr txBox="1"/>
          <p:nvPr>
            <p:ph type="title"/>
          </p:nvPr>
        </p:nvSpPr>
        <p:spPr>
          <a:xfrm>
            <a:off x="1063466" y="547195"/>
            <a:ext cx="5389604" cy="78784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18376A"/>
              </a:buClr>
              <a:buSzPts val="3600"/>
              <a:buFont typeface="Arial"/>
              <a:buNone/>
              <a:defRPr b="0" i="0" sz="3600">
                <a:solidFill>
                  <a:srgbClr val="18376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 type="body"/>
          </p:nvPr>
        </p:nvSpPr>
        <p:spPr>
          <a:xfrm>
            <a:off x="1063466" y="1600200"/>
            <a:ext cx="7623334" cy="4911309"/>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b="0" i="0">
                <a:latin typeface="Arial"/>
                <a:ea typeface="Arial"/>
                <a:cs typeface="Arial"/>
                <a:sym typeface="Arial"/>
              </a:defRPr>
            </a:lvl1pPr>
            <a:lvl2pPr indent="-406400" lvl="1" marL="914400" algn="l">
              <a:lnSpc>
                <a:spcPct val="100000"/>
              </a:lnSpc>
              <a:spcBef>
                <a:spcPts val="560"/>
              </a:spcBef>
              <a:spcAft>
                <a:spcPts val="0"/>
              </a:spcAft>
              <a:buClr>
                <a:schemeClr val="dk1"/>
              </a:buClr>
              <a:buSzPts val="2800"/>
              <a:buChar char="–"/>
              <a:defRPr b="0" i="0">
                <a:latin typeface="Arial"/>
                <a:ea typeface="Arial"/>
                <a:cs typeface="Arial"/>
                <a:sym typeface="Arial"/>
              </a:defRPr>
            </a:lvl2pPr>
            <a:lvl3pPr indent="-381000" lvl="2" marL="1371600" algn="l">
              <a:lnSpc>
                <a:spcPct val="100000"/>
              </a:lnSpc>
              <a:spcBef>
                <a:spcPts val="480"/>
              </a:spcBef>
              <a:spcAft>
                <a:spcPts val="0"/>
              </a:spcAft>
              <a:buClr>
                <a:schemeClr val="dk1"/>
              </a:buClr>
              <a:buSzPts val="2400"/>
              <a:buChar char="•"/>
              <a:defRPr b="0" i="0">
                <a:latin typeface="Arial"/>
                <a:ea typeface="Arial"/>
                <a:cs typeface="Arial"/>
                <a:sym typeface="Arial"/>
              </a:defRPr>
            </a:lvl3pPr>
            <a:lvl4pPr indent="-355600" lvl="3" marL="1828800" algn="l">
              <a:lnSpc>
                <a:spcPct val="100000"/>
              </a:lnSpc>
              <a:spcBef>
                <a:spcPts val="400"/>
              </a:spcBef>
              <a:spcAft>
                <a:spcPts val="0"/>
              </a:spcAft>
              <a:buClr>
                <a:schemeClr val="dk1"/>
              </a:buClr>
              <a:buSzPts val="2000"/>
              <a:buChar char="–"/>
              <a:defRPr b="0" i="0">
                <a:latin typeface="Arial"/>
                <a:ea typeface="Arial"/>
                <a:cs typeface="Arial"/>
                <a:sym typeface="Arial"/>
              </a:defRPr>
            </a:lvl4pPr>
            <a:lvl5pPr indent="-355600" lvl="4" marL="2286000" algn="l">
              <a:lnSpc>
                <a:spcPct val="100000"/>
              </a:lnSpc>
              <a:spcBef>
                <a:spcPts val="400"/>
              </a:spcBef>
              <a:spcAft>
                <a:spcPts val="0"/>
              </a:spcAft>
              <a:buClr>
                <a:schemeClr val="dk1"/>
              </a:buClr>
              <a:buSzPts val="2000"/>
              <a:buChar char="»"/>
              <a:defRPr b="0" i="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University Logo-01.png" id="21" name="Google Shape;21;p14"/>
          <p:cNvPicPr preferRelativeResize="0"/>
          <p:nvPr/>
        </p:nvPicPr>
        <p:blipFill rotWithShape="1">
          <a:blip r:embed="rId3">
            <a:alphaModFix/>
          </a:blip>
          <a:srcRect b="33275" l="15321" r="15018" t="29152"/>
          <a:stretch/>
        </p:blipFill>
        <p:spPr>
          <a:xfrm>
            <a:off x="6712486" y="274638"/>
            <a:ext cx="2257655" cy="86098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pic>
        <p:nvPicPr>
          <p:cNvPr descr="bg-57.png" id="23" name="Google Shape;23;p15"/>
          <p:cNvPicPr preferRelativeResize="0"/>
          <p:nvPr/>
        </p:nvPicPr>
        <p:blipFill rotWithShape="1">
          <a:blip r:embed="rId2">
            <a:alphaModFix/>
          </a:blip>
          <a:srcRect b="0" l="0" r="0" t="0"/>
          <a:stretch/>
        </p:blipFill>
        <p:spPr>
          <a:xfrm>
            <a:off x="0" y="0"/>
            <a:ext cx="9130499" cy="6858000"/>
          </a:xfrm>
          <a:prstGeom prst="rect">
            <a:avLst/>
          </a:prstGeom>
          <a:noFill/>
          <a:ln>
            <a:noFill/>
          </a:ln>
        </p:spPr>
      </p:pic>
      <p:sp>
        <p:nvSpPr>
          <p:cNvPr id="24" name="Google Shape;24;p15"/>
          <p:cNvSpPr txBox="1"/>
          <p:nvPr>
            <p:ph idx="1" type="body"/>
          </p:nvPr>
        </p:nvSpPr>
        <p:spPr>
          <a:xfrm>
            <a:off x="997800" y="1782762"/>
            <a:ext cx="3628373"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0" i="0" sz="2800">
                <a:latin typeface="Arial"/>
                <a:ea typeface="Arial"/>
                <a:cs typeface="Arial"/>
                <a:sym typeface="Arial"/>
              </a:defRPr>
            </a:lvl1pPr>
            <a:lvl2pPr indent="-381000" lvl="1" marL="914400" algn="l">
              <a:lnSpc>
                <a:spcPct val="100000"/>
              </a:lnSpc>
              <a:spcBef>
                <a:spcPts val="480"/>
              </a:spcBef>
              <a:spcAft>
                <a:spcPts val="0"/>
              </a:spcAft>
              <a:buClr>
                <a:schemeClr val="dk1"/>
              </a:buClr>
              <a:buSzPts val="2400"/>
              <a:buChar char="–"/>
              <a:defRPr b="0" i="0" sz="24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b="0" i="0" sz="2000">
                <a:latin typeface="Arial"/>
                <a:ea typeface="Arial"/>
                <a:cs typeface="Arial"/>
                <a:sym typeface="Arial"/>
              </a:defRPr>
            </a:lvl3pPr>
            <a:lvl4pPr indent="-342900" lvl="3" marL="1828800" algn="l">
              <a:lnSpc>
                <a:spcPct val="100000"/>
              </a:lnSpc>
              <a:spcBef>
                <a:spcPts val="360"/>
              </a:spcBef>
              <a:spcAft>
                <a:spcPts val="0"/>
              </a:spcAft>
              <a:buClr>
                <a:schemeClr val="dk1"/>
              </a:buClr>
              <a:buSzPts val="1800"/>
              <a:buChar char="–"/>
              <a:defRPr b="0" i="0" sz="1800">
                <a:latin typeface="Arial"/>
                <a:ea typeface="Arial"/>
                <a:cs typeface="Arial"/>
                <a:sym typeface="Arial"/>
              </a:defRPr>
            </a:lvl4pPr>
            <a:lvl5pPr indent="-342900" lvl="4" marL="2286000" algn="l">
              <a:lnSpc>
                <a:spcPct val="100000"/>
              </a:lnSpc>
              <a:spcBef>
                <a:spcPts val="360"/>
              </a:spcBef>
              <a:spcAft>
                <a:spcPts val="0"/>
              </a:spcAft>
              <a:buClr>
                <a:schemeClr val="dk1"/>
              </a:buClr>
              <a:buSzPts val="1800"/>
              <a:buChar char="»"/>
              <a:defRPr b="0" i="0" sz="18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15"/>
          <p:cNvSpPr txBox="1"/>
          <p:nvPr>
            <p:ph idx="2" type="body"/>
          </p:nvPr>
        </p:nvSpPr>
        <p:spPr>
          <a:xfrm>
            <a:off x="4908380" y="1782762"/>
            <a:ext cx="3627237"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0" i="0" sz="2800">
                <a:latin typeface="Arial"/>
                <a:ea typeface="Arial"/>
                <a:cs typeface="Arial"/>
                <a:sym typeface="Arial"/>
              </a:defRPr>
            </a:lvl1pPr>
            <a:lvl2pPr indent="-381000" lvl="1" marL="914400" algn="l">
              <a:lnSpc>
                <a:spcPct val="100000"/>
              </a:lnSpc>
              <a:spcBef>
                <a:spcPts val="480"/>
              </a:spcBef>
              <a:spcAft>
                <a:spcPts val="0"/>
              </a:spcAft>
              <a:buClr>
                <a:schemeClr val="dk1"/>
              </a:buClr>
              <a:buSzPts val="2400"/>
              <a:buChar char="–"/>
              <a:defRPr b="0" i="0" sz="24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b="0" i="0" sz="2000">
                <a:latin typeface="Arial"/>
                <a:ea typeface="Arial"/>
                <a:cs typeface="Arial"/>
                <a:sym typeface="Arial"/>
              </a:defRPr>
            </a:lvl3pPr>
            <a:lvl4pPr indent="-342900" lvl="3" marL="1828800" algn="l">
              <a:lnSpc>
                <a:spcPct val="100000"/>
              </a:lnSpc>
              <a:spcBef>
                <a:spcPts val="360"/>
              </a:spcBef>
              <a:spcAft>
                <a:spcPts val="0"/>
              </a:spcAft>
              <a:buClr>
                <a:schemeClr val="dk1"/>
              </a:buClr>
              <a:buSzPts val="1800"/>
              <a:buChar char="–"/>
              <a:defRPr b="0" i="0" sz="1800">
                <a:latin typeface="Arial"/>
                <a:ea typeface="Arial"/>
                <a:cs typeface="Arial"/>
                <a:sym typeface="Arial"/>
              </a:defRPr>
            </a:lvl4pPr>
            <a:lvl5pPr indent="-342900" lvl="4" marL="2286000" algn="l">
              <a:lnSpc>
                <a:spcPct val="100000"/>
              </a:lnSpc>
              <a:spcBef>
                <a:spcPts val="360"/>
              </a:spcBef>
              <a:spcAft>
                <a:spcPts val="0"/>
              </a:spcAft>
              <a:buClr>
                <a:schemeClr val="dk1"/>
              </a:buClr>
              <a:buSzPts val="1800"/>
              <a:buChar char="»"/>
              <a:defRPr b="0" i="0" sz="1800">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5"/>
          <p:cNvSpPr txBox="1"/>
          <p:nvPr>
            <p:ph type="title"/>
          </p:nvPr>
        </p:nvSpPr>
        <p:spPr>
          <a:xfrm>
            <a:off x="1063466" y="718550"/>
            <a:ext cx="4399249" cy="78784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18376A"/>
              </a:buClr>
              <a:buSzPts val="3600"/>
              <a:buFont typeface="Arial"/>
              <a:buNone/>
              <a:defRPr b="0" i="0" sz="3600">
                <a:solidFill>
                  <a:srgbClr val="18376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University Logo-01.png" id="27" name="Google Shape;27;p15"/>
          <p:cNvPicPr preferRelativeResize="0"/>
          <p:nvPr/>
        </p:nvPicPr>
        <p:blipFill rotWithShape="1">
          <a:blip r:embed="rId3">
            <a:alphaModFix/>
          </a:blip>
          <a:srcRect b="33275" l="15321" r="15018" t="29152"/>
          <a:stretch/>
        </p:blipFill>
        <p:spPr>
          <a:xfrm>
            <a:off x="6712486" y="274638"/>
            <a:ext cx="2257655" cy="86098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 name="Shape 28"/>
        <p:cNvGrpSpPr/>
        <p:nvPr/>
      </p:nvGrpSpPr>
      <p:grpSpPr>
        <a:xfrm>
          <a:off x="0" y="0"/>
          <a:ext cx="0" cy="0"/>
          <a:chOff x="0" y="0"/>
          <a:chExt cx="0" cy="0"/>
        </a:xfrm>
      </p:grpSpPr>
      <p:pic>
        <p:nvPicPr>
          <p:cNvPr descr="bg-57-57.png" id="29" name="Google Shape;29;p16"/>
          <p:cNvPicPr preferRelativeResize="0"/>
          <p:nvPr/>
        </p:nvPicPr>
        <p:blipFill rotWithShape="1">
          <a:blip r:embed="rId2">
            <a:alphaModFix/>
          </a:blip>
          <a:srcRect b="0" l="0" r="0" t="0"/>
          <a:stretch/>
        </p:blipFill>
        <p:spPr>
          <a:xfrm>
            <a:off x="3227" y="0"/>
            <a:ext cx="9140773" cy="6858000"/>
          </a:xfrm>
          <a:prstGeom prst="rect">
            <a:avLst/>
          </a:prstGeom>
          <a:noFill/>
          <a:ln>
            <a:noFill/>
          </a:ln>
        </p:spPr>
      </p:pic>
      <p:pic>
        <p:nvPicPr>
          <p:cNvPr descr="logo white-58.png" id="30" name="Google Shape;30;p16"/>
          <p:cNvPicPr preferRelativeResize="0"/>
          <p:nvPr/>
        </p:nvPicPr>
        <p:blipFill rotWithShape="1">
          <a:blip r:embed="rId3">
            <a:alphaModFix/>
          </a:blip>
          <a:srcRect b="15603" l="6850" r="0" t="13639"/>
          <a:stretch/>
        </p:blipFill>
        <p:spPr>
          <a:xfrm>
            <a:off x="6672173" y="224970"/>
            <a:ext cx="2388678" cy="82566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pic>
        <p:nvPicPr>
          <p:cNvPr descr="bg-57.png" id="38" name="Google Shape;38;p18"/>
          <p:cNvPicPr preferRelativeResize="0"/>
          <p:nvPr/>
        </p:nvPicPr>
        <p:blipFill rotWithShape="1">
          <a:blip r:embed="rId2">
            <a:alphaModFix/>
          </a:blip>
          <a:srcRect b="0" l="0" r="0" t="0"/>
          <a:stretch/>
        </p:blipFill>
        <p:spPr>
          <a:xfrm>
            <a:off x="0" y="0"/>
            <a:ext cx="9130499" cy="6858000"/>
          </a:xfrm>
          <a:prstGeom prst="rect">
            <a:avLst/>
          </a:prstGeom>
          <a:noFill/>
          <a:ln>
            <a:noFill/>
          </a:ln>
        </p:spPr>
      </p:pic>
      <p:sp>
        <p:nvSpPr>
          <p:cNvPr id="39" name="Google Shape;39;p18"/>
          <p:cNvSpPr txBox="1"/>
          <p:nvPr>
            <p:ph idx="1" type="body"/>
          </p:nvPr>
        </p:nvSpPr>
        <p:spPr>
          <a:xfrm>
            <a:off x="871967" y="1535113"/>
            <a:ext cx="377436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b="0" i="0" sz="2000">
                <a:latin typeface="Arial"/>
                <a:ea typeface="Arial"/>
                <a:cs typeface="Arial"/>
                <a:sym typeface="Aria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 name="Google Shape;40;p18"/>
          <p:cNvSpPr txBox="1"/>
          <p:nvPr>
            <p:ph idx="2" type="body"/>
          </p:nvPr>
        </p:nvSpPr>
        <p:spPr>
          <a:xfrm>
            <a:off x="871967" y="2174875"/>
            <a:ext cx="377436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b="0" i="0" sz="2400">
                <a:latin typeface="Arial"/>
                <a:ea typeface="Arial"/>
                <a:cs typeface="Arial"/>
                <a:sym typeface="Arial"/>
              </a:defRPr>
            </a:lvl1pPr>
            <a:lvl2pPr indent="-355600" lvl="1" marL="914400" algn="l">
              <a:lnSpc>
                <a:spcPct val="100000"/>
              </a:lnSpc>
              <a:spcBef>
                <a:spcPts val="400"/>
              </a:spcBef>
              <a:spcAft>
                <a:spcPts val="0"/>
              </a:spcAft>
              <a:buClr>
                <a:schemeClr val="dk1"/>
              </a:buClr>
              <a:buSzPts val="2000"/>
              <a:buChar char="–"/>
              <a:defRPr b="0" i="0" sz="20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b="0" i="0" sz="1800">
                <a:latin typeface="Arial"/>
                <a:ea typeface="Arial"/>
                <a:cs typeface="Arial"/>
                <a:sym typeface="Arial"/>
              </a:defRPr>
            </a:lvl3pPr>
            <a:lvl4pPr indent="-330200" lvl="3" marL="1828800" algn="l">
              <a:lnSpc>
                <a:spcPct val="100000"/>
              </a:lnSpc>
              <a:spcBef>
                <a:spcPts val="320"/>
              </a:spcBef>
              <a:spcAft>
                <a:spcPts val="0"/>
              </a:spcAft>
              <a:buClr>
                <a:schemeClr val="dk1"/>
              </a:buClr>
              <a:buSzPts val="1600"/>
              <a:buChar char="–"/>
              <a:defRPr b="0" i="0" sz="1600">
                <a:latin typeface="Arial"/>
                <a:ea typeface="Arial"/>
                <a:cs typeface="Arial"/>
                <a:sym typeface="Arial"/>
              </a:defRPr>
            </a:lvl4pPr>
            <a:lvl5pPr indent="-330200" lvl="4" marL="2286000" algn="l">
              <a:lnSpc>
                <a:spcPct val="100000"/>
              </a:lnSpc>
              <a:spcBef>
                <a:spcPts val="320"/>
              </a:spcBef>
              <a:spcAft>
                <a:spcPts val="0"/>
              </a:spcAft>
              <a:buClr>
                <a:schemeClr val="dk1"/>
              </a:buClr>
              <a:buSzPts val="1600"/>
              <a:buChar char="»"/>
              <a:defRPr b="0" i="0" sz="1600">
                <a:latin typeface="Arial"/>
                <a:ea typeface="Arial"/>
                <a:cs typeface="Arial"/>
                <a:sym typeface="Aria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1" name="Google Shape;41;p18"/>
          <p:cNvSpPr txBox="1"/>
          <p:nvPr>
            <p:ph idx="3" type="body"/>
          </p:nvPr>
        </p:nvSpPr>
        <p:spPr>
          <a:xfrm>
            <a:off x="4857986" y="1535113"/>
            <a:ext cx="3828814"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1"/>
              </a:buClr>
              <a:buSzPts val="2000"/>
              <a:buNone/>
              <a:defRPr b="0" i="0" sz="2000">
                <a:latin typeface="Arial"/>
                <a:ea typeface="Arial"/>
                <a:cs typeface="Arial"/>
                <a:sym typeface="Aria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18"/>
          <p:cNvSpPr txBox="1"/>
          <p:nvPr>
            <p:ph idx="4" type="body"/>
          </p:nvPr>
        </p:nvSpPr>
        <p:spPr>
          <a:xfrm>
            <a:off x="4857986" y="2174875"/>
            <a:ext cx="3828814"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b="0" i="0" sz="2400">
                <a:latin typeface="Arial"/>
                <a:ea typeface="Arial"/>
                <a:cs typeface="Arial"/>
                <a:sym typeface="Arial"/>
              </a:defRPr>
            </a:lvl1pPr>
            <a:lvl2pPr indent="-355600" lvl="1" marL="914400" algn="l">
              <a:lnSpc>
                <a:spcPct val="100000"/>
              </a:lnSpc>
              <a:spcBef>
                <a:spcPts val="400"/>
              </a:spcBef>
              <a:spcAft>
                <a:spcPts val="0"/>
              </a:spcAft>
              <a:buClr>
                <a:schemeClr val="dk1"/>
              </a:buClr>
              <a:buSzPts val="2000"/>
              <a:buChar char="–"/>
              <a:defRPr b="0" i="0" sz="20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b="0" i="0" sz="1800">
                <a:latin typeface="Arial"/>
                <a:ea typeface="Arial"/>
                <a:cs typeface="Arial"/>
                <a:sym typeface="Arial"/>
              </a:defRPr>
            </a:lvl3pPr>
            <a:lvl4pPr indent="-330200" lvl="3" marL="1828800" algn="l">
              <a:lnSpc>
                <a:spcPct val="100000"/>
              </a:lnSpc>
              <a:spcBef>
                <a:spcPts val="320"/>
              </a:spcBef>
              <a:spcAft>
                <a:spcPts val="0"/>
              </a:spcAft>
              <a:buClr>
                <a:schemeClr val="dk1"/>
              </a:buClr>
              <a:buSzPts val="1600"/>
              <a:buChar char="–"/>
              <a:defRPr b="0" i="0" sz="1600">
                <a:latin typeface="Arial"/>
                <a:ea typeface="Arial"/>
                <a:cs typeface="Arial"/>
                <a:sym typeface="Arial"/>
              </a:defRPr>
            </a:lvl4pPr>
            <a:lvl5pPr indent="-330200" lvl="4" marL="2286000" algn="l">
              <a:lnSpc>
                <a:spcPct val="100000"/>
              </a:lnSpc>
              <a:spcBef>
                <a:spcPts val="320"/>
              </a:spcBef>
              <a:spcAft>
                <a:spcPts val="0"/>
              </a:spcAft>
              <a:buClr>
                <a:schemeClr val="dk1"/>
              </a:buClr>
              <a:buSzPts val="1600"/>
              <a:buChar char="»"/>
              <a:defRPr b="0" i="0" sz="1600">
                <a:latin typeface="Arial"/>
                <a:ea typeface="Arial"/>
                <a:cs typeface="Arial"/>
                <a:sym typeface="Aria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pic>
        <p:nvPicPr>
          <p:cNvPr descr="University Logo-01.png" id="43" name="Google Shape;43;p18"/>
          <p:cNvPicPr preferRelativeResize="0"/>
          <p:nvPr/>
        </p:nvPicPr>
        <p:blipFill rotWithShape="1">
          <a:blip r:embed="rId3">
            <a:alphaModFix/>
          </a:blip>
          <a:srcRect b="33275" l="15321" r="15018" t="29152"/>
          <a:stretch/>
        </p:blipFill>
        <p:spPr>
          <a:xfrm>
            <a:off x="6712486" y="274638"/>
            <a:ext cx="2257655" cy="860989"/>
          </a:xfrm>
          <a:prstGeom prst="rect">
            <a:avLst/>
          </a:prstGeom>
          <a:noFill/>
          <a:ln>
            <a:noFill/>
          </a:ln>
        </p:spPr>
      </p:pic>
      <p:sp>
        <p:nvSpPr>
          <p:cNvPr id="44" name="Google Shape;44;p18"/>
          <p:cNvSpPr txBox="1"/>
          <p:nvPr>
            <p:ph type="title"/>
          </p:nvPr>
        </p:nvSpPr>
        <p:spPr>
          <a:xfrm>
            <a:off x="871968" y="577434"/>
            <a:ext cx="4399249" cy="78784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18376A"/>
              </a:buClr>
              <a:buSzPts val="3600"/>
              <a:buFont typeface="Arial"/>
              <a:buNone/>
              <a:defRPr b="0" i="0" sz="3600">
                <a:solidFill>
                  <a:srgbClr val="18376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2" name="Google Shape;52;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3" name="Google Shape;53;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 name="Shape 56"/>
        <p:cNvGrpSpPr/>
        <p:nvPr/>
      </p:nvGrpSpPr>
      <p:grpSpPr>
        <a:xfrm>
          <a:off x="0" y="0"/>
          <a:ext cx="0" cy="0"/>
          <a:chOff x="0" y="0"/>
          <a:chExt cx="0" cy="0"/>
        </a:xfrm>
      </p:grpSpPr>
      <p:sp>
        <p:nvSpPr>
          <p:cNvPr id="57" name="Google Shape;57;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p:nvPr>
            <p:ph idx="2" type="pic"/>
          </p:nvPr>
        </p:nvSpPr>
        <p:spPr>
          <a:xfrm>
            <a:off x="1792288" y="612775"/>
            <a:ext cx="5486400" cy="4114800"/>
          </a:xfrm>
          <a:prstGeom prst="rect">
            <a:avLst/>
          </a:prstGeom>
          <a:noFill/>
          <a:ln>
            <a:noFill/>
          </a:ln>
        </p:spPr>
      </p:sp>
      <p:sp>
        <p:nvSpPr>
          <p:cNvPr id="59" name="Google Shape;59;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0" name="Google Shape;6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
          <p:cNvPicPr preferRelativeResize="0"/>
          <p:nvPr/>
        </p:nvPicPr>
        <p:blipFill rotWithShape="1">
          <a:blip r:embed="rId3">
            <a:alphaModFix/>
          </a:blip>
          <a:srcRect b="0" l="0" r="0" t="0"/>
          <a:stretch/>
        </p:blipFill>
        <p:spPr>
          <a:xfrm>
            <a:off x="-824025" y="0"/>
            <a:ext cx="9968025" cy="6857999"/>
          </a:xfrm>
          <a:prstGeom prst="rect">
            <a:avLst/>
          </a:prstGeom>
          <a:noFill/>
          <a:ln>
            <a:noFill/>
          </a:ln>
        </p:spPr>
      </p:pic>
      <p:sp>
        <p:nvSpPr>
          <p:cNvPr id="80" name="Google Shape;80;p1"/>
          <p:cNvSpPr txBox="1"/>
          <p:nvPr/>
        </p:nvSpPr>
        <p:spPr>
          <a:xfrm>
            <a:off x="-426500" y="1489500"/>
            <a:ext cx="5070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rgbClr val="C30009"/>
                </a:solidFill>
              </a:rPr>
              <a:t>System Hacking</a:t>
            </a:r>
            <a:endParaRPr b="0" i="0" sz="1400" u="none" cap="none" strike="noStrike">
              <a:solidFill>
                <a:srgbClr val="000000"/>
              </a:solidFill>
              <a:latin typeface="Arial"/>
              <a:ea typeface="Arial"/>
              <a:cs typeface="Arial"/>
              <a:sym typeface="Arial"/>
            </a:endParaRPr>
          </a:p>
        </p:txBody>
      </p:sp>
      <p:pic>
        <p:nvPicPr>
          <p:cNvPr id="81" name="Google Shape;81;p1"/>
          <p:cNvPicPr preferRelativeResize="0"/>
          <p:nvPr/>
        </p:nvPicPr>
        <p:blipFill rotWithShape="1">
          <a:blip r:embed="rId4">
            <a:alphaModFix/>
          </a:blip>
          <a:srcRect b="0" l="0" r="0" t="0"/>
          <a:stretch/>
        </p:blipFill>
        <p:spPr>
          <a:xfrm>
            <a:off x="-76201" y="3720609"/>
            <a:ext cx="3679518" cy="2601685"/>
          </a:xfrm>
          <a:prstGeom prst="rect">
            <a:avLst/>
          </a:prstGeom>
          <a:noFill/>
          <a:ln>
            <a:noFill/>
          </a:ln>
        </p:spPr>
      </p:pic>
      <p:sp>
        <p:nvSpPr>
          <p:cNvPr id="82" name="Google Shape;82;p1"/>
          <p:cNvSpPr txBox="1"/>
          <p:nvPr/>
        </p:nvSpPr>
        <p:spPr>
          <a:xfrm>
            <a:off x="0" y="3429000"/>
            <a:ext cx="507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2400">
                <a:solidFill>
                  <a:schemeClr val="dk1"/>
                </a:solidFill>
              </a:rPr>
              <a:t>by Gerald Suleh</a:t>
            </a:r>
            <a:endParaRPr b="1" i="0" sz="2400" u="none" cap="none" strike="noStrike">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title"/>
          </p:nvPr>
        </p:nvSpPr>
        <p:spPr>
          <a:xfrm>
            <a:off x="1063476" y="547200"/>
            <a:ext cx="60453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CEH Hacking Methodology</a:t>
            </a:r>
            <a:endParaRPr/>
          </a:p>
        </p:txBody>
      </p:sp>
      <p:pic>
        <p:nvPicPr>
          <p:cNvPr id="135" name="Google Shape;135;p6"/>
          <p:cNvPicPr preferRelativeResize="0"/>
          <p:nvPr/>
        </p:nvPicPr>
        <p:blipFill rotWithShape="1">
          <a:blip r:embed="rId3">
            <a:alphaModFix/>
          </a:blip>
          <a:srcRect b="27915" l="41828" r="13188" t="24251"/>
          <a:stretch/>
        </p:blipFill>
        <p:spPr>
          <a:xfrm>
            <a:off x="531737" y="1608475"/>
            <a:ext cx="8080525" cy="48312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6f50c5367d_0_57"/>
          <p:cNvSpPr txBox="1"/>
          <p:nvPr>
            <p:ph type="title"/>
          </p:nvPr>
        </p:nvSpPr>
        <p:spPr>
          <a:xfrm>
            <a:off x="1063476" y="547200"/>
            <a:ext cx="60453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System </a:t>
            </a:r>
            <a:r>
              <a:rPr lang="en-US"/>
              <a:t>Hacking Goals</a:t>
            </a:r>
            <a:endParaRPr/>
          </a:p>
        </p:txBody>
      </p:sp>
      <p:pic>
        <p:nvPicPr>
          <p:cNvPr id="141" name="Google Shape;141;g16f50c5367d_0_57"/>
          <p:cNvPicPr preferRelativeResize="0"/>
          <p:nvPr/>
        </p:nvPicPr>
        <p:blipFill rotWithShape="1">
          <a:blip r:embed="rId3">
            <a:alphaModFix/>
          </a:blip>
          <a:srcRect b="18179" l="14460" r="14617" t="25520"/>
          <a:stretch/>
        </p:blipFill>
        <p:spPr>
          <a:xfrm>
            <a:off x="375838" y="2166800"/>
            <a:ext cx="8392325" cy="3745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6f50c5367d_1_15"/>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1000"/>
              </a:spcBef>
              <a:spcAft>
                <a:spcPts val="0"/>
              </a:spcAft>
              <a:buSzPts val="2800"/>
              <a:buNone/>
            </a:pPr>
            <a:r>
              <a:rPr b="1" lang="en-US" sz="2400">
                <a:solidFill>
                  <a:srgbClr val="FF0000"/>
                </a:solidFill>
              </a:rPr>
              <a:t>Gaining Access</a:t>
            </a:r>
            <a:endParaRPr b="1" sz="2400">
              <a:solidFill>
                <a:srgbClr val="FF0000"/>
              </a:solidFill>
            </a:endParaRPr>
          </a:p>
          <a:p>
            <a:pPr indent="0" lvl="0" marL="0" rtl="0" algn="just">
              <a:lnSpc>
                <a:spcPct val="100000"/>
              </a:lnSpc>
              <a:spcBef>
                <a:spcPts val="1000"/>
              </a:spcBef>
              <a:spcAft>
                <a:spcPts val="0"/>
              </a:spcAft>
              <a:buSzPts val="2800"/>
              <a:buNone/>
            </a:pPr>
            <a:r>
              <a:rPr lang="en-US" sz="1800"/>
              <a:t>T</a:t>
            </a:r>
            <a:r>
              <a:rPr lang="en-US" sz="1800"/>
              <a:t>he attacker first tries to gain access to a target system using information obtained and loopholes found in the access control mechanism of the system. The attacker can then use techniques such as password cracking, vulnerability exploitation, and social engineering tactics to gain access to the target system.</a:t>
            </a:r>
            <a:endParaRPr sz="1800"/>
          </a:p>
          <a:p>
            <a:pPr indent="0" lvl="0" marL="0" rtl="0" algn="just">
              <a:lnSpc>
                <a:spcPct val="100000"/>
              </a:lnSpc>
              <a:spcBef>
                <a:spcPts val="1000"/>
              </a:spcBef>
              <a:spcAft>
                <a:spcPts val="0"/>
              </a:spcAft>
              <a:buSzPts val="2800"/>
              <a:buNone/>
            </a:pPr>
            <a:r>
              <a:t/>
            </a:r>
            <a:endParaRPr sz="1800"/>
          </a:p>
          <a:p>
            <a:pPr indent="0" lvl="0" marL="0" rtl="0" algn="just">
              <a:spcBef>
                <a:spcPts val="1000"/>
              </a:spcBef>
              <a:spcAft>
                <a:spcPts val="0"/>
              </a:spcAft>
              <a:buClr>
                <a:schemeClr val="dk1"/>
              </a:buClr>
              <a:buSzPts val="2800"/>
              <a:buFont typeface="Arial"/>
              <a:buNone/>
            </a:pPr>
            <a:r>
              <a:rPr b="1" lang="en-US" sz="2400">
                <a:solidFill>
                  <a:srgbClr val="FF0000"/>
                </a:solidFill>
              </a:rPr>
              <a:t>Escalating Privileges</a:t>
            </a:r>
            <a:endParaRPr b="1" sz="2400">
              <a:solidFill>
                <a:srgbClr val="FF0000"/>
              </a:solidFill>
            </a:endParaRPr>
          </a:p>
          <a:p>
            <a:pPr indent="0" lvl="0" marL="0" rtl="0" algn="just">
              <a:spcBef>
                <a:spcPts val="1000"/>
              </a:spcBef>
              <a:spcAft>
                <a:spcPts val="0"/>
              </a:spcAft>
              <a:buClr>
                <a:schemeClr val="dk1"/>
              </a:buClr>
              <a:buSzPts val="2800"/>
              <a:buFont typeface="Arial"/>
              <a:buNone/>
            </a:pPr>
            <a:r>
              <a:rPr lang="en-US" sz="1800"/>
              <a:t>After gaining access to a system using a low-privileged normal user account, the attacker may then try to increase their administrator privileges to perform protected system operations, so that they can proceed to the next level of the system hacking phase, which is the execution of applications.</a:t>
            </a:r>
            <a:endParaRPr sz="1800"/>
          </a:p>
          <a:p>
            <a:pPr indent="0" lvl="0" marL="0" rtl="0" algn="just">
              <a:lnSpc>
                <a:spcPct val="100000"/>
              </a:lnSpc>
              <a:spcBef>
                <a:spcPts val="1000"/>
              </a:spcBef>
              <a:spcAft>
                <a:spcPts val="1000"/>
              </a:spcAft>
              <a:buSzPts val="2800"/>
              <a:buNone/>
            </a:pPr>
            <a:r>
              <a:t/>
            </a:r>
            <a:endParaRPr sz="2400"/>
          </a:p>
        </p:txBody>
      </p:sp>
      <p:sp>
        <p:nvSpPr>
          <p:cNvPr id="147" name="Google Shape;147;g16f50c5367d_1_15"/>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System Hacking Steps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6f50c5367d_1_20"/>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1000"/>
              </a:spcBef>
              <a:spcAft>
                <a:spcPts val="0"/>
              </a:spcAft>
              <a:buSzPts val="2800"/>
              <a:buNone/>
            </a:pPr>
            <a:r>
              <a:rPr b="1" lang="en-US" sz="2400">
                <a:solidFill>
                  <a:srgbClr val="FF0000"/>
                </a:solidFill>
              </a:rPr>
              <a:t>Executing Applications</a:t>
            </a:r>
            <a:endParaRPr b="1" sz="2400">
              <a:solidFill>
                <a:srgbClr val="FF0000"/>
              </a:solidFill>
            </a:endParaRPr>
          </a:p>
          <a:p>
            <a:pPr indent="0" lvl="0" marL="0" rtl="0" algn="just">
              <a:lnSpc>
                <a:spcPct val="100000"/>
              </a:lnSpc>
              <a:spcBef>
                <a:spcPts val="1000"/>
              </a:spcBef>
              <a:spcAft>
                <a:spcPts val="0"/>
              </a:spcAft>
              <a:buSzPts val="2800"/>
              <a:buNone/>
            </a:pPr>
            <a:r>
              <a:rPr lang="en-US" sz="1800"/>
              <a:t>Once the attacker has administrator privileges, they can attempt to install malicious programs such as Trojans, backdoors, rootkits, and keyloggers, which grant them remote system access and enable them to remotely execute malicious codes.</a:t>
            </a:r>
            <a:endParaRPr sz="1800"/>
          </a:p>
          <a:p>
            <a:pPr indent="0" lvl="0" marL="0" rtl="0" algn="just">
              <a:lnSpc>
                <a:spcPct val="100000"/>
              </a:lnSpc>
              <a:spcBef>
                <a:spcPts val="1000"/>
              </a:spcBef>
              <a:spcAft>
                <a:spcPts val="0"/>
              </a:spcAft>
              <a:buSzPts val="2800"/>
              <a:buNone/>
            </a:pPr>
            <a:r>
              <a:t/>
            </a:r>
            <a:endParaRPr sz="1800"/>
          </a:p>
          <a:p>
            <a:pPr indent="0" lvl="0" marL="0" rtl="0" algn="just">
              <a:spcBef>
                <a:spcPts val="1000"/>
              </a:spcBef>
              <a:spcAft>
                <a:spcPts val="0"/>
              </a:spcAft>
              <a:buSzPts val="2800"/>
              <a:buNone/>
            </a:pPr>
            <a:r>
              <a:rPr b="1" lang="en-US" sz="2400">
                <a:solidFill>
                  <a:srgbClr val="FF0000"/>
                </a:solidFill>
              </a:rPr>
              <a:t>Hiding Files and Covering Tracks</a:t>
            </a:r>
            <a:endParaRPr b="1" sz="2400">
              <a:solidFill>
                <a:srgbClr val="FF0000"/>
              </a:solidFill>
            </a:endParaRPr>
          </a:p>
          <a:p>
            <a:pPr indent="0" lvl="0" marL="0" rtl="0" algn="just">
              <a:spcBef>
                <a:spcPts val="1000"/>
              </a:spcBef>
              <a:spcAft>
                <a:spcPts val="0"/>
              </a:spcAft>
              <a:buSzPts val="2800"/>
              <a:buNone/>
            </a:pPr>
            <a:r>
              <a:rPr lang="en-US" sz="1800"/>
              <a:t>Attackers use rootkits and steganography techniques to attempt to hide the malicious files they install on the system, and thus their activities. To remain undetected, it is important for the attackers to erase from the system all evidence of security compromise. To achieve this, they might modify or delete logs in the system using certain log-wiping utilities.</a:t>
            </a:r>
            <a:endParaRPr sz="1800"/>
          </a:p>
          <a:p>
            <a:pPr indent="0" lvl="0" marL="0" rtl="0" algn="just">
              <a:lnSpc>
                <a:spcPct val="100000"/>
              </a:lnSpc>
              <a:spcBef>
                <a:spcPts val="1000"/>
              </a:spcBef>
              <a:spcAft>
                <a:spcPts val="1000"/>
              </a:spcAft>
              <a:buSzPts val="2800"/>
              <a:buNone/>
            </a:pPr>
            <a:r>
              <a:t/>
            </a:r>
            <a:endParaRPr sz="2400"/>
          </a:p>
        </p:txBody>
      </p:sp>
      <p:sp>
        <p:nvSpPr>
          <p:cNvPr id="153" name="Google Shape;153;g16f50c5367d_1_20"/>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System Hacking Steps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f1307f147b_0_61"/>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SzPts val="2800"/>
              <a:buNone/>
            </a:pPr>
            <a:r>
              <a:rPr lang="en-US" sz="2100"/>
              <a:t>Password cracking is the process of recovering passwords from the data transmitted by a computer system or from the data stored in it.</a:t>
            </a:r>
            <a:endParaRPr sz="2100"/>
          </a:p>
          <a:p>
            <a:pPr indent="0" lvl="0" marL="0" rtl="0" algn="just">
              <a:lnSpc>
                <a:spcPct val="100000"/>
              </a:lnSpc>
              <a:spcBef>
                <a:spcPts val="1000"/>
              </a:spcBef>
              <a:spcAft>
                <a:spcPts val="0"/>
              </a:spcAft>
              <a:buSzPts val="2800"/>
              <a:buNone/>
            </a:pPr>
            <a:r>
              <a:rPr lang="en-US" sz="2100"/>
              <a:t>The purpose of cracking a password include;</a:t>
            </a:r>
            <a:endParaRPr sz="2100"/>
          </a:p>
          <a:p>
            <a:pPr indent="-361950" lvl="0" marL="457200" rtl="0" algn="just">
              <a:lnSpc>
                <a:spcPct val="100000"/>
              </a:lnSpc>
              <a:spcBef>
                <a:spcPts val="1000"/>
              </a:spcBef>
              <a:spcAft>
                <a:spcPts val="0"/>
              </a:spcAft>
              <a:buSzPts val="2100"/>
              <a:buChar char="•"/>
            </a:pPr>
            <a:r>
              <a:rPr lang="en-US" sz="2100"/>
              <a:t>password recovery.</a:t>
            </a:r>
            <a:endParaRPr sz="2100"/>
          </a:p>
          <a:p>
            <a:pPr indent="-361950" lvl="0" marL="457200" rtl="0" algn="just">
              <a:lnSpc>
                <a:spcPct val="100000"/>
              </a:lnSpc>
              <a:spcBef>
                <a:spcPts val="0"/>
              </a:spcBef>
              <a:spcAft>
                <a:spcPts val="0"/>
              </a:spcAft>
              <a:buSzPts val="2100"/>
              <a:buChar char="•"/>
            </a:pPr>
            <a:r>
              <a:rPr lang="en-US" sz="2100"/>
              <a:t>preventive measure by system administrators to check for easily breakable passwords.</a:t>
            </a:r>
            <a:endParaRPr sz="2100"/>
          </a:p>
          <a:p>
            <a:pPr indent="-361950" lvl="0" marL="457200" rtl="0" algn="just">
              <a:lnSpc>
                <a:spcPct val="100000"/>
              </a:lnSpc>
              <a:spcBef>
                <a:spcPts val="0"/>
              </a:spcBef>
              <a:spcAft>
                <a:spcPts val="0"/>
              </a:spcAft>
              <a:buSzPts val="2100"/>
              <a:buChar char="•"/>
            </a:pPr>
            <a:r>
              <a:rPr lang="en-US" sz="2100"/>
              <a:t>gain unauthorized system access.</a:t>
            </a:r>
            <a:endParaRPr sz="2100"/>
          </a:p>
        </p:txBody>
      </p:sp>
      <p:sp>
        <p:nvSpPr>
          <p:cNvPr id="159" name="Google Shape;159;gf1307f147b_0_61"/>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Gaining Access Via Password Cracking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6f50c5367d_0_63"/>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Types Of Password Attacks</a:t>
            </a:r>
            <a:endParaRPr/>
          </a:p>
        </p:txBody>
      </p:sp>
      <p:pic>
        <p:nvPicPr>
          <p:cNvPr id="165" name="Google Shape;165;g16f50c5367d_0_63"/>
          <p:cNvPicPr preferRelativeResize="0"/>
          <p:nvPr/>
        </p:nvPicPr>
        <p:blipFill rotWithShape="1">
          <a:blip r:embed="rId3">
            <a:alphaModFix/>
          </a:blip>
          <a:srcRect b="16997" l="28664" r="7323" t="31480"/>
          <a:stretch/>
        </p:blipFill>
        <p:spPr>
          <a:xfrm>
            <a:off x="600050" y="2256150"/>
            <a:ext cx="8245524" cy="3731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6f50c5367d_0_68"/>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1000"/>
              </a:spcAft>
              <a:buSzPts val="2800"/>
              <a:buNone/>
            </a:pPr>
            <a:r>
              <a:rPr lang="en-US" sz="2400"/>
              <a:t>The attacker does not need to have technical knowledge to crack/get a password (non-technical attack.</a:t>
            </a:r>
            <a:endParaRPr sz="2400"/>
          </a:p>
        </p:txBody>
      </p:sp>
      <p:sp>
        <p:nvSpPr>
          <p:cNvPr id="171" name="Google Shape;171;g16f50c5367d_0_68"/>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Non-Electronic Attacks</a:t>
            </a:r>
            <a:endParaRPr/>
          </a:p>
        </p:txBody>
      </p:sp>
      <p:pic>
        <p:nvPicPr>
          <p:cNvPr id="172" name="Google Shape;172;g16f50c5367d_0_68"/>
          <p:cNvPicPr preferRelativeResize="0"/>
          <p:nvPr/>
        </p:nvPicPr>
        <p:blipFill rotWithShape="1">
          <a:blip r:embed="rId3">
            <a:alphaModFix/>
          </a:blip>
          <a:srcRect b="10468" l="37792" r="7963" t="44251"/>
          <a:stretch/>
        </p:blipFill>
        <p:spPr>
          <a:xfrm>
            <a:off x="1063475" y="3026125"/>
            <a:ext cx="6994764" cy="3282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6f50c5367d_0_73"/>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1000"/>
              </a:spcAft>
              <a:buSzPts val="2800"/>
              <a:buNone/>
            </a:pPr>
            <a:r>
              <a:rPr lang="en-US" sz="2400"/>
              <a:t>The attacker performs password cracking by directly communicating with the victim.</a:t>
            </a:r>
            <a:endParaRPr sz="2400"/>
          </a:p>
        </p:txBody>
      </p:sp>
      <p:sp>
        <p:nvSpPr>
          <p:cNvPr id="178" name="Google Shape;178;g16f50c5367d_0_73"/>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Active Online Attack</a:t>
            </a:r>
            <a:endParaRPr/>
          </a:p>
        </p:txBody>
      </p:sp>
      <p:pic>
        <p:nvPicPr>
          <p:cNvPr id="179" name="Google Shape;179;g16f50c5367d_0_73"/>
          <p:cNvPicPr preferRelativeResize="0"/>
          <p:nvPr/>
        </p:nvPicPr>
        <p:blipFill rotWithShape="1">
          <a:blip r:embed="rId3">
            <a:alphaModFix/>
          </a:blip>
          <a:srcRect b="13953" l="32897" r="6595" t="35891"/>
          <a:stretch/>
        </p:blipFill>
        <p:spPr>
          <a:xfrm>
            <a:off x="827163" y="2756580"/>
            <a:ext cx="7622587" cy="355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f1307f147b_0_102"/>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SzPts val="2800"/>
              <a:buNone/>
            </a:pPr>
            <a:r>
              <a:rPr b="1" lang="en-US" sz="2400">
                <a:solidFill>
                  <a:srgbClr val="FF0000"/>
                </a:solidFill>
              </a:rPr>
              <a:t>Wire Sniffing</a:t>
            </a:r>
            <a:endParaRPr b="1" sz="2400">
              <a:solidFill>
                <a:srgbClr val="FF0000"/>
              </a:solidFill>
            </a:endParaRPr>
          </a:p>
          <a:p>
            <a:pPr indent="0" lvl="0" marL="0" rtl="0" algn="just">
              <a:lnSpc>
                <a:spcPct val="100000"/>
              </a:lnSpc>
              <a:spcBef>
                <a:spcPts val="1000"/>
              </a:spcBef>
              <a:spcAft>
                <a:spcPts val="0"/>
              </a:spcAft>
              <a:buSzPts val="2800"/>
              <a:buNone/>
            </a:pPr>
            <a:r>
              <a:rPr lang="en-US" sz="2100">
                <a:solidFill>
                  <a:srgbClr val="000000"/>
                </a:solidFill>
              </a:rPr>
              <a:t>Packet sniffing is a form of wire sniffing or wiretapping in which hackers sniff credentials during transit by capturing Internet packets. </a:t>
            </a:r>
            <a:endParaRPr sz="2100">
              <a:solidFill>
                <a:srgbClr val="000000"/>
              </a:solidFill>
            </a:endParaRPr>
          </a:p>
          <a:p>
            <a:pPr indent="0" lvl="0" marL="0" rtl="0" algn="just">
              <a:lnSpc>
                <a:spcPct val="100000"/>
              </a:lnSpc>
              <a:spcBef>
                <a:spcPts val="1000"/>
              </a:spcBef>
              <a:spcAft>
                <a:spcPts val="0"/>
              </a:spcAft>
              <a:buSzPts val="2800"/>
              <a:buNone/>
            </a:pPr>
            <a:r>
              <a:rPr lang="en-US" sz="2100">
                <a:solidFill>
                  <a:srgbClr val="000000"/>
                </a:solidFill>
              </a:rPr>
              <a:t>Attackers rarely use sniffers to perform this type of attack. With packet sniffing, an attacker can gain passwords to applications such as email, websites, SMB, FTP, rlogin sessions, or SQL. </a:t>
            </a:r>
            <a:endParaRPr sz="2100">
              <a:solidFill>
                <a:srgbClr val="000000"/>
              </a:solidFill>
            </a:endParaRPr>
          </a:p>
          <a:p>
            <a:pPr indent="0" lvl="0" marL="0" rtl="0" algn="just">
              <a:lnSpc>
                <a:spcPct val="100000"/>
              </a:lnSpc>
              <a:spcBef>
                <a:spcPts val="1000"/>
              </a:spcBef>
              <a:spcAft>
                <a:spcPts val="0"/>
              </a:spcAft>
              <a:buSzPts val="2800"/>
              <a:buNone/>
            </a:pPr>
            <a:r>
              <a:rPr lang="en-US" sz="2100">
                <a:solidFill>
                  <a:srgbClr val="000000"/>
                </a:solidFill>
              </a:rPr>
              <a:t>As sniffers run in the background, the victim remains unaware of the sniffing.</a:t>
            </a:r>
            <a:endParaRPr sz="2100">
              <a:solidFill>
                <a:srgbClr val="000000"/>
              </a:solidFill>
            </a:endParaRPr>
          </a:p>
        </p:txBody>
      </p:sp>
      <p:sp>
        <p:nvSpPr>
          <p:cNvPr id="185" name="Google Shape;185;gf1307f147b_0_102"/>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8376A"/>
              </a:buClr>
              <a:buSzPts val="3600"/>
              <a:buFont typeface="Arial"/>
              <a:buNone/>
            </a:pPr>
            <a:r>
              <a:rPr lang="en-US"/>
              <a:t>Passive Online Attack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f1307f147b_0_176"/>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Windows 10 Upgrade Steps</a:t>
            </a:r>
            <a:endParaRPr/>
          </a:p>
        </p:txBody>
      </p:sp>
      <p:pic>
        <p:nvPicPr>
          <p:cNvPr id="191" name="Google Shape;191;gf1307f147b_0_176"/>
          <p:cNvPicPr preferRelativeResize="0"/>
          <p:nvPr/>
        </p:nvPicPr>
        <p:blipFill rotWithShape="1">
          <a:blip r:embed="rId3">
            <a:alphaModFix/>
          </a:blip>
          <a:srcRect b="39324" l="16279" r="15660" t="43830"/>
          <a:stretch/>
        </p:blipFill>
        <p:spPr>
          <a:xfrm>
            <a:off x="597538" y="2440275"/>
            <a:ext cx="7948924" cy="2545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
          <p:cNvSpPr txBox="1"/>
          <p:nvPr>
            <p:ph type="title"/>
          </p:nvPr>
        </p:nvSpPr>
        <p:spPr>
          <a:xfrm>
            <a:off x="1063466" y="547195"/>
            <a:ext cx="5389604" cy="78784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Objectives</a:t>
            </a:r>
            <a:endParaRPr/>
          </a:p>
        </p:txBody>
      </p:sp>
      <p:sp>
        <p:nvSpPr>
          <p:cNvPr id="88" name="Google Shape;88;p2"/>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rmAutofit lnSpcReduction="10000"/>
          </a:bodyPr>
          <a:lstStyle/>
          <a:p>
            <a:pPr indent="-292100" lvl="0" marL="342900" rtl="0" algn="just">
              <a:lnSpc>
                <a:spcPct val="100000"/>
              </a:lnSpc>
              <a:spcBef>
                <a:spcPts val="0"/>
              </a:spcBef>
              <a:spcAft>
                <a:spcPts val="0"/>
              </a:spcAft>
              <a:buClr>
                <a:schemeClr val="dk1"/>
              </a:buClr>
              <a:buSzPts val="2400"/>
              <a:buChar char="•"/>
            </a:pPr>
            <a:r>
              <a:rPr lang="en-US" sz="2400"/>
              <a:t>Discuss </a:t>
            </a:r>
            <a:r>
              <a:rPr lang="en-US" sz="2400"/>
              <a:t>System Hacking Concepts.</a:t>
            </a:r>
            <a:endParaRPr sz="2400"/>
          </a:p>
          <a:p>
            <a:pPr indent="-292100" lvl="0" marL="342900" rtl="0" algn="just">
              <a:lnSpc>
                <a:spcPct val="100000"/>
              </a:lnSpc>
              <a:spcBef>
                <a:spcPts val="640"/>
              </a:spcBef>
              <a:spcAft>
                <a:spcPts val="0"/>
              </a:spcAft>
              <a:buClr>
                <a:schemeClr val="dk1"/>
              </a:buClr>
              <a:buSzPts val="2400"/>
              <a:buChar char="•"/>
            </a:pPr>
            <a:r>
              <a:rPr lang="en-US" sz="2400"/>
              <a:t>Describe the Certified Ethical Hacker hacking methodology.</a:t>
            </a:r>
            <a:endParaRPr sz="2400"/>
          </a:p>
          <a:p>
            <a:pPr indent="-292100" lvl="0" marL="342900" rtl="0" algn="just">
              <a:lnSpc>
                <a:spcPct val="100000"/>
              </a:lnSpc>
              <a:spcBef>
                <a:spcPts val="640"/>
              </a:spcBef>
              <a:spcAft>
                <a:spcPts val="0"/>
              </a:spcAft>
              <a:buClr>
                <a:schemeClr val="dk1"/>
              </a:buClr>
              <a:buSzPts val="2400"/>
              <a:buChar char="•"/>
            </a:pPr>
            <a:r>
              <a:rPr lang="en-US" sz="2400"/>
              <a:t>Explain the different techniques to gain access to a system.</a:t>
            </a:r>
            <a:endParaRPr sz="2400"/>
          </a:p>
          <a:p>
            <a:pPr indent="-292100" lvl="0" marL="342900" rtl="0" algn="just">
              <a:lnSpc>
                <a:spcPct val="100000"/>
              </a:lnSpc>
              <a:spcBef>
                <a:spcPts val="640"/>
              </a:spcBef>
              <a:spcAft>
                <a:spcPts val="0"/>
              </a:spcAft>
              <a:buClr>
                <a:schemeClr val="dk1"/>
              </a:buClr>
              <a:buSzPts val="2400"/>
              <a:buChar char="•"/>
            </a:pPr>
            <a:r>
              <a:rPr lang="en-US" sz="2400"/>
              <a:t>Discuss privilege escalation techniques.</a:t>
            </a:r>
            <a:endParaRPr sz="2400"/>
          </a:p>
          <a:p>
            <a:pPr indent="-292100" lvl="0" marL="342900" rtl="0" algn="just">
              <a:lnSpc>
                <a:spcPct val="100000"/>
              </a:lnSpc>
              <a:spcBef>
                <a:spcPts val="640"/>
              </a:spcBef>
              <a:spcAft>
                <a:spcPts val="0"/>
              </a:spcAft>
              <a:buSzPts val="2400"/>
              <a:buChar char="•"/>
            </a:pPr>
            <a:r>
              <a:rPr lang="en-US" sz="2400"/>
              <a:t>Discuss different techniques to gain and maintain remote access to a system.</a:t>
            </a:r>
            <a:endParaRPr sz="2400"/>
          </a:p>
          <a:p>
            <a:pPr indent="-292100" lvl="0" marL="342900" rtl="0" algn="just">
              <a:lnSpc>
                <a:spcPct val="100000"/>
              </a:lnSpc>
              <a:spcBef>
                <a:spcPts val="640"/>
              </a:spcBef>
              <a:spcAft>
                <a:spcPts val="0"/>
              </a:spcAft>
              <a:buSzPts val="2400"/>
              <a:buChar char="•"/>
            </a:pPr>
            <a:r>
              <a:rPr lang="en-US" sz="2400"/>
              <a:t>Discuss different techniques to hide the evidence of compromise.</a:t>
            </a:r>
            <a:endParaRPr sz="2400"/>
          </a:p>
          <a:p>
            <a:pPr indent="-292100" lvl="0" marL="342900" rtl="0" algn="just">
              <a:lnSpc>
                <a:spcPct val="100000"/>
              </a:lnSpc>
              <a:spcBef>
                <a:spcPts val="640"/>
              </a:spcBef>
              <a:spcAft>
                <a:spcPts val="0"/>
              </a:spcAft>
              <a:buSzPts val="2400"/>
              <a:buChar char="•"/>
            </a:pPr>
            <a:r>
              <a:rPr lang="en-US" sz="2400"/>
              <a:t>Apply various system hacking countermeasures.</a:t>
            </a:r>
            <a:endParaRPr sz="2400"/>
          </a:p>
          <a:p>
            <a:pPr indent="0" lvl="0" marL="203200" rtl="0" algn="just">
              <a:lnSpc>
                <a:spcPct val="100000"/>
              </a:lnSpc>
              <a:spcBef>
                <a:spcPts val="640"/>
              </a:spcBef>
              <a:spcAft>
                <a:spcPts val="0"/>
              </a:spcAft>
              <a:buClr>
                <a:schemeClr val="dk1"/>
              </a:buClr>
              <a:buSzPts val="3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6f50c5367d_1_35"/>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SzPts val="2800"/>
              <a:buNone/>
            </a:pPr>
            <a:r>
              <a:rPr b="1" lang="en-US" sz="2400">
                <a:solidFill>
                  <a:srgbClr val="FF0000"/>
                </a:solidFill>
              </a:rPr>
              <a:t>Man-In-The-Middle-Attacks</a:t>
            </a:r>
            <a:endParaRPr b="1" sz="2400">
              <a:solidFill>
                <a:srgbClr val="FF0000"/>
              </a:solidFill>
            </a:endParaRPr>
          </a:p>
          <a:p>
            <a:pPr indent="0" lvl="0" marL="0" rtl="0" algn="just">
              <a:lnSpc>
                <a:spcPct val="100000"/>
              </a:lnSpc>
              <a:spcBef>
                <a:spcPts val="1000"/>
              </a:spcBef>
              <a:spcAft>
                <a:spcPts val="0"/>
              </a:spcAft>
              <a:buSzPts val="2800"/>
              <a:buNone/>
            </a:pPr>
            <a:r>
              <a:rPr lang="en-US" sz="2100">
                <a:solidFill>
                  <a:srgbClr val="000000"/>
                </a:solidFill>
              </a:rPr>
              <a:t>When two parties are communicating, a man-in-the-middle (MITM) attack can take place, in which a third party intercepts a communication between the two parties without their knowledge. </a:t>
            </a:r>
            <a:endParaRPr sz="2100">
              <a:solidFill>
                <a:srgbClr val="000000"/>
              </a:solidFill>
            </a:endParaRPr>
          </a:p>
          <a:p>
            <a:pPr indent="0" lvl="0" marL="0" rtl="0" algn="just">
              <a:lnSpc>
                <a:spcPct val="100000"/>
              </a:lnSpc>
              <a:spcBef>
                <a:spcPts val="1000"/>
              </a:spcBef>
              <a:spcAft>
                <a:spcPts val="0"/>
              </a:spcAft>
              <a:buSzPts val="2800"/>
              <a:buNone/>
            </a:pPr>
            <a:r>
              <a:rPr lang="en-US" sz="2100">
                <a:solidFill>
                  <a:srgbClr val="000000"/>
                </a:solidFill>
              </a:rPr>
              <a:t>The third party eavesdrops on the traffic and then passes it along. To do this, the “man in the middle” has to sniff from both sides of the connection simultaneously. </a:t>
            </a:r>
            <a:endParaRPr sz="2100">
              <a:solidFill>
                <a:srgbClr val="000000"/>
              </a:solidFill>
            </a:endParaRPr>
          </a:p>
          <a:p>
            <a:pPr indent="0" lvl="0" marL="0" rtl="0" algn="just">
              <a:lnSpc>
                <a:spcPct val="100000"/>
              </a:lnSpc>
              <a:spcBef>
                <a:spcPts val="1000"/>
              </a:spcBef>
              <a:spcAft>
                <a:spcPts val="0"/>
              </a:spcAft>
              <a:buSzPts val="2800"/>
              <a:buNone/>
            </a:pPr>
            <a:r>
              <a:rPr lang="en-US" sz="2100">
                <a:solidFill>
                  <a:srgbClr val="000000"/>
                </a:solidFill>
              </a:rPr>
              <a:t>In an MITM attack, the attacker acquires access to the communication channels between the victim and server to extract the information. This type of attack is often used in telnet and wireless technologies.</a:t>
            </a:r>
            <a:endParaRPr sz="2100">
              <a:solidFill>
                <a:srgbClr val="000000"/>
              </a:solidFill>
            </a:endParaRPr>
          </a:p>
        </p:txBody>
      </p:sp>
      <p:sp>
        <p:nvSpPr>
          <p:cNvPr id="197" name="Google Shape;197;g16f50c5367d_1_35"/>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8376A"/>
              </a:buClr>
              <a:buSzPts val="3600"/>
              <a:buFont typeface="Arial"/>
              <a:buNone/>
            </a:pPr>
            <a:r>
              <a:rPr lang="en-US"/>
              <a:t>Passive Online Attack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6f50c5367d_1_42"/>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Windows 10 Upgrade Steps</a:t>
            </a:r>
            <a:endParaRPr/>
          </a:p>
        </p:txBody>
      </p:sp>
      <p:pic>
        <p:nvPicPr>
          <p:cNvPr id="203" name="Google Shape;203;g16f50c5367d_1_42"/>
          <p:cNvPicPr preferRelativeResize="0"/>
          <p:nvPr/>
        </p:nvPicPr>
        <p:blipFill rotWithShape="1">
          <a:blip r:embed="rId3">
            <a:alphaModFix/>
          </a:blip>
          <a:srcRect b="39324" l="16279" r="15660" t="43830"/>
          <a:stretch/>
        </p:blipFill>
        <p:spPr>
          <a:xfrm>
            <a:off x="597538" y="2440275"/>
            <a:ext cx="7948924" cy="2545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6f50c5367d_1_47"/>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SzPts val="2800"/>
              <a:buNone/>
            </a:pPr>
            <a:r>
              <a:rPr b="1" lang="en-US" sz="2400">
                <a:solidFill>
                  <a:srgbClr val="FF0000"/>
                </a:solidFill>
              </a:rPr>
              <a:t>Rainbow Tables</a:t>
            </a:r>
            <a:endParaRPr b="1" sz="2400">
              <a:solidFill>
                <a:srgbClr val="FF0000"/>
              </a:solidFill>
            </a:endParaRPr>
          </a:p>
          <a:p>
            <a:pPr indent="0" lvl="0" marL="0" rtl="0" algn="just">
              <a:lnSpc>
                <a:spcPct val="100000"/>
              </a:lnSpc>
              <a:spcBef>
                <a:spcPts val="1000"/>
              </a:spcBef>
              <a:spcAft>
                <a:spcPts val="0"/>
              </a:spcAft>
              <a:buSzPts val="2800"/>
              <a:buNone/>
            </a:pPr>
            <a:r>
              <a:rPr lang="en-US" sz="2100">
                <a:solidFill>
                  <a:srgbClr val="000000"/>
                </a:solidFill>
              </a:rPr>
              <a:t>Offline attacks occur when the intruder checks the validity of passwords. He/she observes how the password is stored. If the usernames and passwords are stored in a readable file, it becomes easy for the attacker to gain access to the system.</a:t>
            </a:r>
            <a:endParaRPr sz="2100">
              <a:solidFill>
                <a:srgbClr val="000000"/>
              </a:solidFill>
            </a:endParaRPr>
          </a:p>
          <a:p>
            <a:pPr indent="0" lvl="0" marL="0" rtl="0" algn="just">
              <a:lnSpc>
                <a:spcPct val="100000"/>
              </a:lnSpc>
              <a:spcBef>
                <a:spcPts val="1000"/>
              </a:spcBef>
              <a:spcAft>
                <a:spcPts val="0"/>
              </a:spcAft>
              <a:buSzPts val="2800"/>
              <a:buNone/>
            </a:pPr>
            <a:r>
              <a:rPr lang="en-US" sz="2100">
                <a:solidFill>
                  <a:srgbClr val="000000"/>
                </a:solidFill>
              </a:rPr>
              <a:t>Two examples of offline attacks are as follows: </a:t>
            </a:r>
            <a:endParaRPr sz="2100">
              <a:solidFill>
                <a:srgbClr val="000000"/>
              </a:solidFill>
            </a:endParaRPr>
          </a:p>
          <a:p>
            <a:pPr indent="-361950" lvl="0" marL="457200" rtl="0" algn="just">
              <a:lnSpc>
                <a:spcPct val="100000"/>
              </a:lnSpc>
              <a:spcBef>
                <a:spcPts val="1000"/>
              </a:spcBef>
              <a:spcAft>
                <a:spcPts val="0"/>
              </a:spcAft>
              <a:buClr>
                <a:srgbClr val="000000"/>
              </a:buClr>
              <a:buSzPts val="2100"/>
              <a:buChar char="•"/>
            </a:pPr>
            <a:r>
              <a:rPr lang="en-US" sz="2100">
                <a:solidFill>
                  <a:srgbClr val="000000"/>
                </a:solidFill>
              </a:rPr>
              <a:t>Rainbow table attack.</a:t>
            </a:r>
            <a:endParaRPr sz="2100">
              <a:solidFill>
                <a:srgbClr val="000000"/>
              </a:solidFill>
            </a:endParaRPr>
          </a:p>
          <a:p>
            <a:pPr indent="-361950" lvl="0" marL="457200" rtl="0" algn="just">
              <a:lnSpc>
                <a:spcPct val="100000"/>
              </a:lnSpc>
              <a:spcBef>
                <a:spcPts val="0"/>
              </a:spcBef>
              <a:spcAft>
                <a:spcPts val="0"/>
              </a:spcAft>
              <a:buClr>
                <a:srgbClr val="000000"/>
              </a:buClr>
              <a:buSzPts val="2100"/>
              <a:buChar char="•"/>
            </a:pPr>
            <a:r>
              <a:rPr lang="en-US" sz="2100">
                <a:solidFill>
                  <a:srgbClr val="000000"/>
                </a:solidFill>
              </a:rPr>
              <a:t>Distributed Network Attack.</a:t>
            </a:r>
            <a:endParaRPr sz="2100">
              <a:solidFill>
                <a:srgbClr val="000000"/>
              </a:solidFill>
            </a:endParaRPr>
          </a:p>
        </p:txBody>
      </p:sp>
      <p:sp>
        <p:nvSpPr>
          <p:cNvPr id="209" name="Google Shape;209;g16f50c5367d_1_47"/>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8376A"/>
              </a:buClr>
              <a:buSzPts val="3600"/>
              <a:buFont typeface="Arial"/>
              <a:buNone/>
            </a:pPr>
            <a:r>
              <a:rPr lang="en-US"/>
              <a:t>Offline </a:t>
            </a:r>
            <a:r>
              <a:rPr lang="en-US"/>
              <a:t>Attack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6f50c5367d_1_55"/>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lang="en-US" sz="2400"/>
              <a:t>Windows operating system authenticates its users with the help of three mechanisms:</a:t>
            </a:r>
            <a:endParaRPr sz="2400"/>
          </a:p>
          <a:p>
            <a:pPr indent="-381000" lvl="0" marL="457200" rtl="0" algn="just">
              <a:lnSpc>
                <a:spcPct val="100000"/>
              </a:lnSpc>
              <a:spcBef>
                <a:spcPts val="1000"/>
              </a:spcBef>
              <a:spcAft>
                <a:spcPts val="0"/>
              </a:spcAft>
              <a:buSzPts val="2400"/>
              <a:buChar char="•"/>
            </a:pPr>
            <a:r>
              <a:rPr lang="en-US" sz="2400"/>
              <a:t>Security Account Manager (SAM) database</a:t>
            </a:r>
            <a:endParaRPr sz="2400"/>
          </a:p>
          <a:p>
            <a:pPr indent="-381000" lvl="0" marL="457200" rtl="0" algn="just">
              <a:lnSpc>
                <a:spcPct val="100000"/>
              </a:lnSpc>
              <a:spcBef>
                <a:spcPts val="0"/>
              </a:spcBef>
              <a:spcAft>
                <a:spcPts val="0"/>
              </a:spcAft>
              <a:buSzPts val="2400"/>
              <a:buChar char="•"/>
            </a:pPr>
            <a:r>
              <a:rPr lang="en-US" sz="2400"/>
              <a:t>NTLM authentication</a:t>
            </a:r>
            <a:endParaRPr sz="2400"/>
          </a:p>
          <a:p>
            <a:pPr indent="-381000" lvl="0" marL="457200" rtl="0" algn="just">
              <a:lnSpc>
                <a:spcPct val="100000"/>
              </a:lnSpc>
              <a:spcBef>
                <a:spcPts val="0"/>
              </a:spcBef>
              <a:spcAft>
                <a:spcPts val="0"/>
              </a:spcAft>
              <a:buSzPts val="2400"/>
              <a:buChar char="•"/>
            </a:pPr>
            <a:r>
              <a:rPr lang="en-US" sz="2400"/>
              <a:t>Kerberos Authentication</a:t>
            </a:r>
            <a:endParaRPr sz="2400"/>
          </a:p>
        </p:txBody>
      </p:sp>
      <p:sp>
        <p:nvSpPr>
          <p:cNvPr id="215" name="Google Shape;215;g16f50c5367d_1_55"/>
          <p:cNvSpPr txBox="1"/>
          <p:nvPr>
            <p:ph type="title"/>
          </p:nvPr>
        </p:nvSpPr>
        <p:spPr>
          <a:xfrm>
            <a:off x="1063477" y="718550"/>
            <a:ext cx="5447400" cy="787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18376A"/>
              </a:buClr>
              <a:buSzPts val="3600"/>
              <a:buFont typeface="Arial"/>
              <a:buNone/>
            </a:pPr>
            <a:r>
              <a:rPr lang="en-US"/>
              <a:t>Microsoft Authentication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6f50c5367d_1_60"/>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lnSpcReduction="20000"/>
          </a:bodyPr>
          <a:lstStyle/>
          <a:p>
            <a:pPr indent="-361950" lvl="0" marL="457200" rtl="0" algn="just">
              <a:lnSpc>
                <a:spcPct val="100000"/>
              </a:lnSpc>
              <a:spcBef>
                <a:spcPts val="1000"/>
              </a:spcBef>
              <a:spcAft>
                <a:spcPts val="0"/>
              </a:spcAft>
              <a:buSzPts val="2100"/>
              <a:buChar char="•"/>
            </a:pPr>
            <a:r>
              <a:rPr b="1" lang="en-US" sz="2100"/>
              <a:t>Vulnerability</a:t>
            </a:r>
            <a:r>
              <a:rPr lang="en-US" sz="2100"/>
              <a:t>: A weakness or flaw in a system. (CVE)</a:t>
            </a:r>
            <a:endParaRPr sz="2100"/>
          </a:p>
          <a:p>
            <a:pPr indent="-361950" lvl="0" marL="457200" rtl="0" algn="just">
              <a:lnSpc>
                <a:spcPct val="100000"/>
              </a:lnSpc>
              <a:spcBef>
                <a:spcPts val="0"/>
              </a:spcBef>
              <a:spcAft>
                <a:spcPts val="0"/>
              </a:spcAft>
              <a:buSzPts val="2100"/>
              <a:buChar char="•"/>
            </a:pPr>
            <a:r>
              <a:rPr b="1" lang="en-US" sz="2100"/>
              <a:t>Exploit</a:t>
            </a:r>
            <a:r>
              <a:rPr lang="en-US" sz="2100"/>
              <a:t>: Piece of code that takes advantage of a vulnerability in the system to</a:t>
            </a:r>
            <a:endParaRPr sz="2100"/>
          </a:p>
          <a:p>
            <a:pPr indent="-361950" lvl="0" marL="457200" rtl="0" algn="just">
              <a:lnSpc>
                <a:spcPct val="100000"/>
              </a:lnSpc>
              <a:spcBef>
                <a:spcPts val="0"/>
              </a:spcBef>
              <a:spcAft>
                <a:spcPts val="0"/>
              </a:spcAft>
              <a:buSzPts val="2100"/>
              <a:buChar char="•"/>
            </a:pPr>
            <a:r>
              <a:rPr lang="en-US" sz="2100"/>
              <a:t>achieve an unintended or unanticipated behaviour. (MS..-...)</a:t>
            </a:r>
            <a:endParaRPr sz="2100"/>
          </a:p>
          <a:p>
            <a:pPr indent="-361950" lvl="0" marL="457200" rtl="0" algn="just">
              <a:lnSpc>
                <a:spcPct val="100000"/>
              </a:lnSpc>
              <a:spcBef>
                <a:spcPts val="0"/>
              </a:spcBef>
              <a:spcAft>
                <a:spcPts val="0"/>
              </a:spcAft>
              <a:buSzPts val="2100"/>
              <a:buChar char="•"/>
            </a:pPr>
            <a:r>
              <a:rPr b="1" lang="en-US" sz="2100"/>
              <a:t>Payload</a:t>
            </a:r>
            <a:r>
              <a:rPr lang="en-US" sz="2100"/>
              <a:t>: an action that we want to perform after we exploit a vulnerability. I.E</a:t>
            </a:r>
            <a:endParaRPr sz="2100"/>
          </a:p>
          <a:p>
            <a:pPr indent="-361950" lvl="1" marL="914400" rtl="0" algn="just">
              <a:lnSpc>
                <a:spcPct val="100000"/>
              </a:lnSpc>
              <a:spcBef>
                <a:spcPts val="0"/>
              </a:spcBef>
              <a:spcAft>
                <a:spcPts val="0"/>
              </a:spcAft>
              <a:buSzPts val="2100"/>
              <a:buChar char="–"/>
            </a:pPr>
            <a:r>
              <a:rPr lang="en-US" sz="2100"/>
              <a:t>Execute a code.</a:t>
            </a:r>
            <a:endParaRPr sz="2100"/>
          </a:p>
          <a:p>
            <a:pPr indent="-361950" lvl="1" marL="914400" rtl="0" algn="just">
              <a:lnSpc>
                <a:spcPct val="100000"/>
              </a:lnSpc>
              <a:spcBef>
                <a:spcPts val="0"/>
              </a:spcBef>
              <a:spcAft>
                <a:spcPts val="0"/>
              </a:spcAft>
              <a:buSzPts val="2100"/>
              <a:buChar char="–"/>
            </a:pPr>
            <a:r>
              <a:rPr lang="en-US" sz="2100"/>
              <a:t>Spawn a reverse shell.</a:t>
            </a:r>
            <a:endParaRPr sz="2100"/>
          </a:p>
          <a:p>
            <a:pPr indent="-361950" lvl="1" marL="914400" rtl="0" algn="just">
              <a:lnSpc>
                <a:spcPct val="100000"/>
              </a:lnSpc>
              <a:spcBef>
                <a:spcPts val="0"/>
              </a:spcBef>
              <a:spcAft>
                <a:spcPts val="0"/>
              </a:spcAft>
              <a:buSzPts val="2100"/>
              <a:buChar char="–"/>
            </a:pPr>
            <a:r>
              <a:rPr lang="en-US" sz="2100"/>
              <a:t>Create a backdoor.</a:t>
            </a:r>
            <a:endParaRPr sz="2100"/>
          </a:p>
          <a:p>
            <a:pPr indent="-361950" lvl="1" marL="914400" rtl="0" algn="just">
              <a:lnSpc>
                <a:spcPct val="100000"/>
              </a:lnSpc>
              <a:spcBef>
                <a:spcPts val="0"/>
              </a:spcBef>
              <a:spcAft>
                <a:spcPts val="0"/>
              </a:spcAft>
              <a:buSzPts val="2100"/>
              <a:buChar char="–"/>
            </a:pPr>
            <a:r>
              <a:rPr lang="en-US" sz="2100"/>
              <a:t>Create a user.</a:t>
            </a:r>
            <a:endParaRPr sz="2100"/>
          </a:p>
          <a:p>
            <a:pPr indent="-361950" lvl="1" marL="914400" rtl="0" algn="just">
              <a:lnSpc>
                <a:spcPct val="100000"/>
              </a:lnSpc>
              <a:spcBef>
                <a:spcPts val="0"/>
              </a:spcBef>
              <a:spcAft>
                <a:spcPts val="0"/>
              </a:spcAft>
              <a:buSzPts val="2100"/>
              <a:buChar char="–"/>
            </a:pPr>
            <a:r>
              <a:rPr lang="en-US" sz="2100"/>
              <a:t>Read a file.</a:t>
            </a:r>
            <a:endParaRPr sz="2100"/>
          </a:p>
          <a:p>
            <a:pPr indent="-361950" lvl="0" marL="457200" rtl="0" algn="just">
              <a:lnSpc>
                <a:spcPct val="100000"/>
              </a:lnSpc>
              <a:spcBef>
                <a:spcPts val="0"/>
              </a:spcBef>
              <a:spcAft>
                <a:spcPts val="0"/>
              </a:spcAft>
              <a:buSzPts val="2100"/>
              <a:buChar char="•"/>
            </a:pPr>
            <a:r>
              <a:rPr b="1" lang="en-US" sz="2100"/>
              <a:t>Listening Server/Service: </a:t>
            </a:r>
            <a:r>
              <a:rPr lang="en-US" sz="2100"/>
              <a:t>A server or service that is configured to wait for connection. (</a:t>
            </a:r>
            <a:r>
              <a:rPr lang="en-US" sz="2100"/>
              <a:t>TCP</a:t>
            </a:r>
            <a:r>
              <a:rPr lang="en-US" sz="2100"/>
              <a:t>/UDP)</a:t>
            </a:r>
            <a:endParaRPr sz="2100"/>
          </a:p>
          <a:p>
            <a:pPr indent="0" lvl="0" marL="457200" rtl="0" algn="just">
              <a:lnSpc>
                <a:spcPct val="100000"/>
              </a:lnSpc>
              <a:spcBef>
                <a:spcPts val="1000"/>
              </a:spcBef>
              <a:spcAft>
                <a:spcPts val="1000"/>
              </a:spcAft>
              <a:buNone/>
            </a:pPr>
            <a:r>
              <a:rPr lang="en-US" sz="2100"/>
              <a:t>(-l listening mode, -v add verbosity, -p specify port no.)</a:t>
            </a:r>
            <a:endParaRPr sz="2100"/>
          </a:p>
        </p:txBody>
      </p:sp>
      <p:sp>
        <p:nvSpPr>
          <p:cNvPr id="221" name="Google Shape;221;g16f50c5367d_1_60"/>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Gaining Access Via Publicly Available Exploits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6f50c5367d_1_65"/>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Types of Connection</a:t>
            </a:r>
            <a:endParaRPr/>
          </a:p>
        </p:txBody>
      </p:sp>
      <p:pic>
        <p:nvPicPr>
          <p:cNvPr id="227" name="Google Shape;227;g16f50c5367d_1_65"/>
          <p:cNvPicPr preferRelativeResize="0"/>
          <p:nvPr/>
        </p:nvPicPr>
        <p:blipFill rotWithShape="1">
          <a:blip r:embed="rId3">
            <a:alphaModFix/>
          </a:blip>
          <a:srcRect b="18075" l="31828" r="4691" t="23916"/>
          <a:stretch/>
        </p:blipFill>
        <p:spPr>
          <a:xfrm>
            <a:off x="1063479" y="2005450"/>
            <a:ext cx="7214351" cy="370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6f50c5367d_1_71"/>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1000"/>
              </a:spcAft>
              <a:buNone/>
            </a:pPr>
            <a:r>
              <a:rPr lang="en-US" sz="2100"/>
              <a:t>Attackers can use various exploit sites such as Exploit Database, SecurityFocus, etc. to discover vulnerabilities and download or develop exploits to perform remote exploitation on the target system. These sites include details of the latest vulnerabilities and exploits. </a:t>
            </a:r>
            <a:endParaRPr sz="2100"/>
          </a:p>
        </p:txBody>
      </p:sp>
      <p:sp>
        <p:nvSpPr>
          <p:cNvPr id="233" name="Google Shape;233;g16f50c5367d_1_71"/>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Gaining Access Via Publicly Available Exploits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6f50c5367d_1_77"/>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Understanding Exploit</a:t>
            </a:r>
            <a:endParaRPr/>
          </a:p>
          <a:p>
            <a:pPr indent="0" lvl="0" marL="0" rtl="0" algn="l">
              <a:lnSpc>
                <a:spcPct val="100000"/>
              </a:lnSpc>
              <a:spcBef>
                <a:spcPts val="0"/>
              </a:spcBef>
              <a:spcAft>
                <a:spcPts val="0"/>
              </a:spcAft>
              <a:buClr>
                <a:srgbClr val="18376A"/>
              </a:buClr>
              <a:buSzPts val="3600"/>
              <a:buFont typeface="Arial"/>
              <a:buNone/>
            </a:pPr>
            <a:r>
              <a:rPr lang="en-US"/>
              <a:t>Resources</a:t>
            </a:r>
            <a:endParaRPr/>
          </a:p>
        </p:txBody>
      </p:sp>
      <p:pic>
        <p:nvPicPr>
          <p:cNvPr id="239" name="Google Shape;239;g16f50c5367d_1_77"/>
          <p:cNvPicPr preferRelativeResize="0"/>
          <p:nvPr/>
        </p:nvPicPr>
        <p:blipFill rotWithShape="1">
          <a:blip r:embed="rId3">
            <a:alphaModFix/>
          </a:blip>
          <a:srcRect b="18075" l="30694" r="13798" t="38326"/>
          <a:stretch/>
        </p:blipFill>
        <p:spPr>
          <a:xfrm>
            <a:off x="613750" y="1748438"/>
            <a:ext cx="8320350" cy="3674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6f50c5367d_1_83"/>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b="1" lang="en-US" sz="2100"/>
              <a:t>Exploit DB</a:t>
            </a:r>
            <a:r>
              <a:rPr lang="en-US" sz="2100"/>
              <a:t> - An online database containing exploits.</a:t>
            </a:r>
            <a:endParaRPr sz="2100"/>
          </a:p>
          <a:p>
            <a:pPr indent="0" lvl="0" marL="0" rtl="0" algn="just">
              <a:lnSpc>
                <a:spcPct val="100000"/>
              </a:lnSpc>
              <a:spcBef>
                <a:spcPts val="1000"/>
              </a:spcBef>
              <a:spcAft>
                <a:spcPts val="0"/>
              </a:spcAft>
              <a:buNone/>
            </a:pPr>
            <a:r>
              <a:rPr lang="en-US" sz="2100"/>
              <a:t>– </a:t>
            </a:r>
            <a:r>
              <a:rPr b="1" i="1" lang="en-US" sz="2100">
                <a:solidFill>
                  <a:schemeClr val="accent1"/>
                </a:solidFill>
              </a:rPr>
              <a:t>https://www.exploit-db.com/</a:t>
            </a:r>
            <a:endParaRPr b="1" i="1" sz="2100">
              <a:solidFill>
                <a:schemeClr val="accent1"/>
              </a:solidFill>
            </a:endParaRPr>
          </a:p>
          <a:p>
            <a:pPr indent="0" lvl="0" marL="0" rtl="0" algn="just">
              <a:lnSpc>
                <a:spcPct val="100000"/>
              </a:lnSpc>
              <a:spcBef>
                <a:spcPts val="1000"/>
              </a:spcBef>
              <a:spcAft>
                <a:spcPts val="1000"/>
              </a:spcAft>
              <a:buNone/>
            </a:pPr>
            <a:r>
              <a:rPr b="1" lang="en-US" sz="2100"/>
              <a:t>SearchSploit</a:t>
            </a:r>
            <a:r>
              <a:rPr lang="en-US" sz="2100"/>
              <a:t> – command line search tool for finding exploits in locally saved repositories.</a:t>
            </a:r>
            <a:endParaRPr sz="2100"/>
          </a:p>
        </p:txBody>
      </p:sp>
      <p:sp>
        <p:nvSpPr>
          <p:cNvPr id="245" name="Google Shape;245;g16f50c5367d_1_83"/>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Exploit DB &amp; SearchSploit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6f50c5367d_1_88"/>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lang="en-US" sz="2100"/>
              <a:t>It is a powerful tool which can be used to probe systematic vulnerabilities and perform security auditing on networks and servers. </a:t>
            </a:r>
            <a:endParaRPr sz="2100"/>
          </a:p>
          <a:p>
            <a:pPr indent="0" lvl="0" marL="0" rtl="0" algn="just">
              <a:lnSpc>
                <a:spcPct val="100000"/>
              </a:lnSpc>
              <a:spcBef>
                <a:spcPts val="1000"/>
              </a:spcBef>
              <a:spcAft>
                <a:spcPts val="1000"/>
              </a:spcAft>
              <a:buNone/>
            </a:pPr>
            <a:r>
              <a:rPr lang="en-US" sz="2100"/>
              <a:t>It provides a wide array of commercial grade exploits that works in multiple platforms i.e. Linux, Windows, Android, PHP, Python, Java, Cisco, and more, nearly 500 payloads, network information gathering tools, web vulnerability plugins, among others.</a:t>
            </a:r>
            <a:endParaRPr sz="2100"/>
          </a:p>
        </p:txBody>
      </p:sp>
      <p:sp>
        <p:nvSpPr>
          <p:cNvPr id="251" name="Google Shape;251;g16f50c5367d_1_88"/>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Metasploit Framework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idx="1" type="body"/>
          </p:nvPr>
        </p:nvSpPr>
        <p:spPr>
          <a:xfrm>
            <a:off x="760350" y="3035100"/>
            <a:ext cx="7623300" cy="787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None/>
            </a:pPr>
            <a:r>
              <a:rPr b="1" lang="en-US" sz="3600">
                <a:solidFill>
                  <a:srgbClr val="FF0000"/>
                </a:solidFill>
              </a:rPr>
              <a:t>What is System Hacking?</a:t>
            </a:r>
            <a:endParaRPr b="1" sz="36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6f50c5367d_1_93"/>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361950" lvl="0" marL="457200" rtl="0" algn="just">
              <a:spcBef>
                <a:spcPts val="1000"/>
              </a:spcBef>
              <a:spcAft>
                <a:spcPts val="0"/>
              </a:spcAft>
              <a:buSzPts val="2100"/>
              <a:buChar char="•"/>
            </a:pPr>
            <a:r>
              <a:rPr b="1" lang="en-US" sz="2100"/>
              <a:t>Modules</a:t>
            </a:r>
            <a:r>
              <a:rPr lang="en-US" sz="2100"/>
              <a:t>: A piece of software that can be used by Metasploit Framework.</a:t>
            </a:r>
            <a:endParaRPr sz="2100"/>
          </a:p>
          <a:p>
            <a:pPr indent="-361950" lvl="0" marL="457200" rtl="0" algn="just">
              <a:spcBef>
                <a:spcPts val="0"/>
              </a:spcBef>
              <a:spcAft>
                <a:spcPts val="0"/>
              </a:spcAft>
              <a:buSzPts val="2100"/>
              <a:buChar char="•"/>
            </a:pPr>
            <a:r>
              <a:rPr b="1" lang="en-US" sz="2100"/>
              <a:t>Listener</a:t>
            </a:r>
            <a:r>
              <a:rPr lang="en-US" sz="2100"/>
              <a:t>: component within Metasploit that waits for an incoming connection.</a:t>
            </a:r>
            <a:endParaRPr sz="2100"/>
          </a:p>
          <a:p>
            <a:pPr indent="-361950" lvl="0" marL="457200" rtl="0" algn="just">
              <a:spcBef>
                <a:spcPts val="0"/>
              </a:spcBef>
              <a:spcAft>
                <a:spcPts val="0"/>
              </a:spcAft>
              <a:buSzPts val="2100"/>
              <a:buChar char="•"/>
            </a:pPr>
            <a:r>
              <a:rPr b="1" lang="en-US" sz="2100"/>
              <a:t>Exploit</a:t>
            </a:r>
            <a:r>
              <a:rPr lang="en-US" sz="2100"/>
              <a:t>: A piece of code which, when executed, triggers the vulnerability at the target.</a:t>
            </a:r>
            <a:endParaRPr sz="2100"/>
          </a:p>
          <a:p>
            <a:pPr indent="-361950" lvl="0" marL="457200" rtl="0" algn="just">
              <a:spcBef>
                <a:spcPts val="0"/>
              </a:spcBef>
              <a:spcAft>
                <a:spcPts val="0"/>
              </a:spcAft>
              <a:buSzPts val="2100"/>
              <a:buChar char="•"/>
            </a:pPr>
            <a:r>
              <a:rPr b="1" lang="en-US" sz="2100"/>
              <a:t>Listening Server/Service: </a:t>
            </a:r>
            <a:r>
              <a:rPr lang="en-US" sz="2100"/>
              <a:t>A server or service that is configured to wait for connection. (TCP/UDP)</a:t>
            </a:r>
            <a:endParaRPr sz="2100"/>
          </a:p>
          <a:p>
            <a:pPr indent="0" lvl="0" marL="457200" rtl="0" algn="just">
              <a:spcBef>
                <a:spcPts val="1000"/>
              </a:spcBef>
              <a:spcAft>
                <a:spcPts val="1000"/>
              </a:spcAft>
              <a:buClr>
                <a:schemeClr val="dk1"/>
              </a:buClr>
              <a:buSzPts val="1100"/>
              <a:buFont typeface="Arial"/>
              <a:buNone/>
            </a:pPr>
            <a:r>
              <a:rPr lang="en-US" sz="2100"/>
              <a:t>(-l listening mode, -v add verbosity, -p specify port no.)</a:t>
            </a:r>
            <a:endParaRPr sz="2100"/>
          </a:p>
        </p:txBody>
      </p:sp>
      <p:sp>
        <p:nvSpPr>
          <p:cNvPr id="257" name="Google Shape;257;g16f50c5367d_1_93"/>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Terminologies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716ca4edf0_0_31"/>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spcBef>
                <a:spcPts val="1000"/>
              </a:spcBef>
              <a:spcAft>
                <a:spcPts val="0"/>
              </a:spcAft>
              <a:buClr>
                <a:schemeClr val="dk1"/>
              </a:buClr>
              <a:buSzPct val="52380"/>
              <a:buFont typeface="Arial"/>
              <a:buNone/>
            </a:pPr>
            <a:r>
              <a:rPr b="1" lang="en-US" sz="2100"/>
              <a:t>After finding a vulnerability with your tool of choice, search for its exploit on msfconsole.</a:t>
            </a:r>
            <a:endParaRPr b="1" sz="2100"/>
          </a:p>
          <a:p>
            <a:pPr indent="0" lvl="0" marL="457200" rtl="0" algn="just">
              <a:spcBef>
                <a:spcPts val="1000"/>
              </a:spcBef>
              <a:spcAft>
                <a:spcPts val="0"/>
              </a:spcAft>
              <a:buClr>
                <a:schemeClr val="dk1"/>
              </a:buClr>
              <a:buSzPct val="52380"/>
              <a:buFont typeface="Arial"/>
              <a:buNone/>
            </a:pPr>
            <a:r>
              <a:rPr b="1" lang="en-US" sz="2100"/>
              <a:t>– search eternalblue</a:t>
            </a:r>
            <a:endParaRPr b="1" sz="2100"/>
          </a:p>
          <a:p>
            <a:pPr indent="0" lvl="0" marL="0" rtl="0" algn="just">
              <a:spcBef>
                <a:spcPts val="1000"/>
              </a:spcBef>
              <a:spcAft>
                <a:spcPts val="0"/>
              </a:spcAft>
              <a:buClr>
                <a:schemeClr val="dk1"/>
              </a:buClr>
              <a:buSzPct val="52380"/>
              <a:buFont typeface="Arial"/>
              <a:buNone/>
            </a:pPr>
            <a:r>
              <a:rPr b="1" lang="en-US" sz="2100"/>
              <a:t>Select a viable exploit (and examine it)</a:t>
            </a:r>
            <a:endParaRPr b="1" sz="2100"/>
          </a:p>
          <a:p>
            <a:pPr indent="0" lvl="0" marL="457200" rtl="0" algn="just">
              <a:spcBef>
                <a:spcPts val="1000"/>
              </a:spcBef>
              <a:spcAft>
                <a:spcPts val="0"/>
              </a:spcAft>
              <a:buClr>
                <a:schemeClr val="dk1"/>
              </a:buClr>
              <a:buSzPct val="52380"/>
              <a:buFont typeface="Arial"/>
              <a:buNone/>
            </a:pPr>
            <a:r>
              <a:rPr b="1" lang="en-US" sz="2100"/>
              <a:t>– info /path/to/chosen/exploit</a:t>
            </a:r>
            <a:endParaRPr b="1" sz="2100"/>
          </a:p>
          <a:p>
            <a:pPr indent="0" lvl="0" marL="0" rtl="0" algn="just">
              <a:spcBef>
                <a:spcPts val="1000"/>
              </a:spcBef>
              <a:spcAft>
                <a:spcPts val="0"/>
              </a:spcAft>
              <a:buClr>
                <a:schemeClr val="dk1"/>
              </a:buClr>
              <a:buSzPct val="52380"/>
              <a:buFont typeface="Arial"/>
              <a:buNone/>
            </a:pPr>
            <a:r>
              <a:rPr b="1" lang="en-US" sz="2100"/>
              <a:t>Select it and set the appropriate values</a:t>
            </a:r>
            <a:endParaRPr b="1" sz="2100"/>
          </a:p>
          <a:p>
            <a:pPr indent="0" lvl="0" marL="457200" rtl="0" algn="just">
              <a:spcBef>
                <a:spcPts val="1000"/>
              </a:spcBef>
              <a:spcAft>
                <a:spcPts val="0"/>
              </a:spcAft>
              <a:buClr>
                <a:schemeClr val="dk1"/>
              </a:buClr>
              <a:buSzPct val="52380"/>
              <a:buFont typeface="Arial"/>
              <a:buNone/>
            </a:pPr>
            <a:r>
              <a:rPr b="1" lang="en-US" sz="2100"/>
              <a:t>– use /path/to/chosen/exploit</a:t>
            </a:r>
            <a:endParaRPr b="1" sz="2100"/>
          </a:p>
          <a:p>
            <a:pPr indent="0" lvl="0" marL="457200" rtl="0" algn="just">
              <a:spcBef>
                <a:spcPts val="1000"/>
              </a:spcBef>
              <a:spcAft>
                <a:spcPts val="0"/>
              </a:spcAft>
              <a:buClr>
                <a:schemeClr val="dk1"/>
              </a:buClr>
              <a:buSzPct val="52380"/>
              <a:buFont typeface="Arial"/>
              <a:buNone/>
            </a:pPr>
            <a:r>
              <a:rPr b="1" lang="en-US" sz="2100"/>
              <a:t>– show options (&amp; set them appropriately)</a:t>
            </a:r>
            <a:endParaRPr b="1" sz="2100"/>
          </a:p>
          <a:p>
            <a:pPr indent="0" lvl="0" marL="0" rtl="0" algn="just">
              <a:spcBef>
                <a:spcPts val="1000"/>
              </a:spcBef>
              <a:spcAft>
                <a:spcPts val="0"/>
              </a:spcAft>
              <a:buClr>
                <a:schemeClr val="dk1"/>
              </a:buClr>
              <a:buSzPct val="52380"/>
              <a:buFont typeface="Arial"/>
              <a:buNone/>
            </a:pPr>
            <a:r>
              <a:rPr b="1" lang="en-US" sz="2100"/>
              <a:t>Select a viable payload and set its options</a:t>
            </a:r>
            <a:endParaRPr b="1" sz="2100"/>
          </a:p>
          <a:p>
            <a:pPr indent="0" lvl="0" marL="457200" rtl="0" algn="just">
              <a:spcBef>
                <a:spcPts val="1000"/>
              </a:spcBef>
              <a:spcAft>
                <a:spcPts val="0"/>
              </a:spcAft>
              <a:buClr>
                <a:schemeClr val="dk1"/>
              </a:buClr>
              <a:buSzPct val="52380"/>
              <a:buFont typeface="Arial"/>
              <a:buNone/>
            </a:pPr>
            <a:r>
              <a:rPr b="1" lang="en-US" sz="2100"/>
              <a:t>– show payloads</a:t>
            </a:r>
            <a:endParaRPr b="1" sz="2100"/>
          </a:p>
          <a:p>
            <a:pPr indent="0" lvl="0" marL="457200" rtl="0" algn="just">
              <a:spcBef>
                <a:spcPts val="1000"/>
              </a:spcBef>
              <a:spcAft>
                <a:spcPts val="0"/>
              </a:spcAft>
              <a:buClr>
                <a:schemeClr val="dk1"/>
              </a:buClr>
              <a:buSzPct val="52380"/>
              <a:buFont typeface="Arial"/>
              <a:buNone/>
            </a:pPr>
            <a:r>
              <a:rPr b="1" lang="en-US" sz="2100"/>
              <a:t>– set payload /path/to /chosen/payload</a:t>
            </a:r>
            <a:endParaRPr b="1" sz="2100"/>
          </a:p>
          <a:p>
            <a:pPr indent="0" lvl="0" marL="457200" rtl="0" algn="just">
              <a:spcBef>
                <a:spcPts val="1000"/>
              </a:spcBef>
              <a:spcAft>
                <a:spcPts val="0"/>
              </a:spcAft>
              <a:buClr>
                <a:schemeClr val="dk1"/>
              </a:buClr>
              <a:buSzPct val="52380"/>
              <a:buFont typeface="Arial"/>
              <a:buNone/>
            </a:pPr>
            <a:r>
              <a:rPr b="1" lang="en-US" sz="2100"/>
              <a:t>– show options &amp; set them as required</a:t>
            </a:r>
            <a:endParaRPr b="1" sz="2100"/>
          </a:p>
          <a:p>
            <a:pPr indent="0" lvl="0" marL="0" rtl="0" algn="just">
              <a:spcBef>
                <a:spcPts val="1000"/>
              </a:spcBef>
              <a:spcAft>
                <a:spcPts val="1000"/>
              </a:spcAft>
              <a:buClr>
                <a:schemeClr val="dk1"/>
              </a:buClr>
              <a:buSzPct val="52380"/>
              <a:buFont typeface="Arial"/>
              <a:buNone/>
            </a:pPr>
            <a:r>
              <a:rPr b="1" lang="en-US" sz="2100"/>
              <a:t>exploit/run</a:t>
            </a:r>
            <a:endParaRPr b="1" sz="2100"/>
          </a:p>
        </p:txBody>
      </p:sp>
      <p:sp>
        <p:nvSpPr>
          <p:cNvPr id="263" name="Google Shape;263;g1716ca4edf0_0_31"/>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Basic Exploitation w/</a:t>
            </a:r>
            <a:endParaRPr/>
          </a:p>
          <a:p>
            <a:pPr indent="0" lvl="0" marL="0" rtl="0" algn="l">
              <a:lnSpc>
                <a:spcPct val="100000"/>
              </a:lnSpc>
              <a:spcBef>
                <a:spcPts val="0"/>
              </a:spcBef>
              <a:spcAft>
                <a:spcPts val="0"/>
              </a:spcAft>
              <a:buClr>
                <a:srgbClr val="18376A"/>
              </a:buClr>
              <a:buSzPts val="3600"/>
              <a:buFont typeface="Arial"/>
              <a:buNone/>
            </a:pPr>
            <a:r>
              <a:rPr lang="en-US"/>
              <a:t>Metasploit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700978c49b_0_0"/>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1000"/>
              </a:spcBef>
              <a:spcAft>
                <a:spcPts val="0"/>
              </a:spcAft>
              <a:buNone/>
            </a:pPr>
            <a:r>
              <a:rPr lang="en-US" sz="2100"/>
              <a:t>Escalating privileges is the second stage of system hacking. Attackers use passwords obtained in the first step to gain access to the target system and then try to attain higher-level privileges in the system.</a:t>
            </a:r>
            <a:endParaRPr sz="2100"/>
          </a:p>
          <a:p>
            <a:pPr indent="0" lvl="0" marL="0" rtl="0" algn="just">
              <a:lnSpc>
                <a:spcPct val="100000"/>
              </a:lnSpc>
              <a:spcBef>
                <a:spcPts val="1000"/>
              </a:spcBef>
              <a:spcAft>
                <a:spcPts val="0"/>
              </a:spcAft>
              <a:buNone/>
            </a:pPr>
            <a:r>
              <a:t/>
            </a:r>
            <a:endParaRPr sz="2100"/>
          </a:p>
          <a:p>
            <a:pPr indent="0" lvl="0" marL="0" rtl="0" algn="just">
              <a:lnSpc>
                <a:spcPct val="100000"/>
              </a:lnSpc>
              <a:spcBef>
                <a:spcPts val="1000"/>
              </a:spcBef>
              <a:spcAft>
                <a:spcPts val="0"/>
              </a:spcAft>
              <a:buNone/>
            </a:pPr>
            <a:r>
              <a:rPr lang="en-US" sz="2100"/>
              <a:t>Privileges are a security role assigned to users for using specific programs, features, OSs, functions, files or codes, etc.</a:t>
            </a:r>
            <a:endParaRPr sz="2100"/>
          </a:p>
          <a:p>
            <a:pPr indent="0" lvl="0" marL="0" rtl="0" algn="just">
              <a:lnSpc>
                <a:spcPct val="100000"/>
              </a:lnSpc>
              <a:spcBef>
                <a:spcPts val="1000"/>
              </a:spcBef>
              <a:spcAft>
                <a:spcPts val="0"/>
              </a:spcAft>
              <a:buNone/>
            </a:pPr>
            <a:r>
              <a:t/>
            </a:r>
            <a:endParaRPr sz="2100"/>
          </a:p>
          <a:p>
            <a:pPr indent="0" lvl="0" marL="0" rtl="0" algn="just">
              <a:lnSpc>
                <a:spcPct val="100000"/>
              </a:lnSpc>
              <a:spcBef>
                <a:spcPts val="1000"/>
              </a:spcBef>
              <a:spcAft>
                <a:spcPts val="1000"/>
              </a:spcAft>
              <a:buNone/>
            </a:pPr>
            <a:r>
              <a:rPr lang="en-US" sz="2100"/>
              <a:t>Attackers employ design flaws, programming errors, bugs, and configuration oversights in the OS and software application to gain administrative access to the network and its associated applications.</a:t>
            </a:r>
            <a:endParaRPr sz="2100"/>
          </a:p>
        </p:txBody>
      </p:sp>
      <p:sp>
        <p:nvSpPr>
          <p:cNvPr id="269" name="Google Shape;269;g1700978c49b_0_0"/>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Privilege Escalation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716ca4edf0_0_1"/>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361950" lvl="0" marL="457200" rtl="0" algn="just">
              <a:lnSpc>
                <a:spcPct val="100000"/>
              </a:lnSpc>
              <a:spcBef>
                <a:spcPts val="1000"/>
              </a:spcBef>
              <a:spcAft>
                <a:spcPts val="0"/>
              </a:spcAft>
              <a:buSzPts val="2100"/>
              <a:buChar char="•"/>
            </a:pPr>
            <a:r>
              <a:rPr lang="en-US" sz="2100"/>
              <a:t>Most Windows applications do not use the fully qualified path when loading an external DLL library; instead, they first search the directory from which they have been loaded. </a:t>
            </a:r>
            <a:endParaRPr sz="2100"/>
          </a:p>
          <a:p>
            <a:pPr indent="-361950" lvl="0" marL="457200" rtl="0" algn="just">
              <a:lnSpc>
                <a:spcPct val="100000"/>
              </a:lnSpc>
              <a:spcBef>
                <a:spcPts val="0"/>
              </a:spcBef>
              <a:spcAft>
                <a:spcPts val="0"/>
              </a:spcAft>
              <a:buSzPts val="2100"/>
              <a:buChar char="•"/>
            </a:pPr>
            <a:r>
              <a:rPr lang="en-US" sz="2100"/>
              <a:t>Taking this as an advantage, if attackers can place a malicious DLL in the application directory, the application will execute the malicious DLL in place of the real DLL.</a:t>
            </a:r>
            <a:endParaRPr sz="2100"/>
          </a:p>
          <a:p>
            <a:pPr indent="-361950" lvl="0" marL="457200" rtl="0" algn="just">
              <a:lnSpc>
                <a:spcPct val="100000"/>
              </a:lnSpc>
              <a:spcBef>
                <a:spcPts val="0"/>
              </a:spcBef>
              <a:spcAft>
                <a:spcPts val="0"/>
              </a:spcAft>
              <a:buSzPts val="2100"/>
              <a:buChar char="•"/>
            </a:pPr>
            <a:r>
              <a:rPr lang="en-US" sz="2100"/>
              <a:t>Attackers use tools such as Robber and PowerSploit to detect hijackable DLLs and perform DLL hijacking on the target system.</a:t>
            </a:r>
            <a:endParaRPr sz="2100"/>
          </a:p>
        </p:txBody>
      </p:sp>
      <p:sp>
        <p:nvSpPr>
          <p:cNvPr id="275" name="Google Shape;275;g1716ca4edf0_0_1"/>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Privilege Escalation Using DDL Hijacking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716ca4edf0_0_10"/>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Privilege Escalation Using DDL Hijacking</a:t>
            </a:r>
            <a:endParaRPr/>
          </a:p>
        </p:txBody>
      </p:sp>
      <p:pic>
        <p:nvPicPr>
          <p:cNvPr id="281" name="Google Shape;281;g1716ca4edf0_0_10"/>
          <p:cNvPicPr preferRelativeResize="0"/>
          <p:nvPr/>
        </p:nvPicPr>
        <p:blipFill rotWithShape="1">
          <a:blip r:embed="rId3">
            <a:alphaModFix/>
          </a:blip>
          <a:srcRect b="17691" l="43066" r="13379" t="36369"/>
          <a:stretch/>
        </p:blipFill>
        <p:spPr>
          <a:xfrm>
            <a:off x="1063475" y="1745850"/>
            <a:ext cx="7531400" cy="446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716ca4edf0_0_17"/>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361950" lvl="0" marL="457200" rtl="0" algn="just">
              <a:lnSpc>
                <a:spcPct val="100000"/>
              </a:lnSpc>
              <a:spcBef>
                <a:spcPts val="1000"/>
              </a:spcBef>
              <a:spcAft>
                <a:spcPts val="0"/>
              </a:spcAft>
              <a:buSzPts val="2100"/>
              <a:buChar char="•"/>
            </a:pPr>
            <a:r>
              <a:rPr lang="en-US" sz="2100"/>
              <a:t>An attacker employs vulnerabilities to perform various attacks on the confidentiality, availability, or integrity of a system. </a:t>
            </a:r>
            <a:endParaRPr sz="2100"/>
          </a:p>
          <a:p>
            <a:pPr indent="-361950" lvl="0" marL="457200" rtl="0" algn="just">
              <a:lnSpc>
                <a:spcPct val="100000"/>
              </a:lnSpc>
              <a:spcBef>
                <a:spcPts val="0"/>
              </a:spcBef>
              <a:spcAft>
                <a:spcPts val="0"/>
              </a:spcAft>
              <a:buSzPts val="2100"/>
              <a:buChar char="•"/>
            </a:pPr>
            <a:r>
              <a:rPr lang="en-US" sz="2100"/>
              <a:t>Attackers exploit these software vulnerabilities, such as programming flaws in a program or service, or within the OS software or kernel, to execute malicious code.</a:t>
            </a:r>
            <a:endParaRPr sz="2100"/>
          </a:p>
          <a:p>
            <a:pPr indent="-361950" lvl="0" marL="457200" rtl="0" algn="just">
              <a:lnSpc>
                <a:spcPct val="100000"/>
              </a:lnSpc>
              <a:spcBef>
                <a:spcPts val="0"/>
              </a:spcBef>
              <a:spcAft>
                <a:spcPts val="0"/>
              </a:spcAft>
              <a:buSzPts val="2100"/>
              <a:buChar char="•"/>
            </a:pPr>
            <a:r>
              <a:rPr lang="en-US" sz="2100"/>
              <a:t>Exploiting software vulnerabilities allows attackers to execute a command or binary on a target machine to gain higher privileges than the existing ones or bypass security mechanisms.</a:t>
            </a:r>
            <a:endParaRPr sz="2100"/>
          </a:p>
          <a:p>
            <a:pPr indent="-361950" lvl="0" marL="457200" rtl="0" algn="just">
              <a:lnSpc>
                <a:spcPct val="100000"/>
              </a:lnSpc>
              <a:spcBef>
                <a:spcPts val="0"/>
              </a:spcBef>
              <a:spcAft>
                <a:spcPts val="0"/>
              </a:spcAft>
              <a:buSzPts val="2100"/>
              <a:buChar char="•"/>
            </a:pPr>
            <a:r>
              <a:rPr lang="en-US" sz="2100"/>
              <a:t>Attackers using these exploits can even access privileged user accounts and credentials.</a:t>
            </a:r>
            <a:endParaRPr sz="2100"/>
          </a:p>
        </p:txBody>
      </p:sp>
      <p:sp>
        <p:nvSpPr>
          <p:cNvPr id="287" name="Google Shape;287;g1716ca4edf0_0_17"/>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Privilege Escalation by Exploiting Vulnerabilities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716ca4edf0_0_24"/>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361950" lvl="0" marL="457200" rtl="0" algn="just">
              <a:lnSpc>
                <a:spcPct val="100000"/>
              </a:lnSpc>
              <a:spcBef>
                <a:spcPts val="1000"/>
              </a:spcBef>
              <a:spcAft>
                <a:spcPts val="0"/>
              </a:spcAft>
              <a:buSzPts val="2100"/>
              <a:buChar char="•"/>
            </a:pPr>
            <a:r>
              <a:rPr lang="en-US" sz="2100"/>
              <a:t>Other Privilege escalation methods include:</a:t>
            </a:r>
            <a:endParaRPr sz="2100"/>
          </a:p>
          <a:p>
            <a:pPr indent="-361950" lvl="1" marL="914400" rtl="0" algn="just">
              <a:lnSpc>
                <a:spcPct val="100000"/>
              </a:lnSpc>
              <a:spcBef>
                <a:spcPts val="0"/>
              </a:spcBef>
              <a:spcAft>
                <a:spcPts val="0"/>
              </a:spcAft>
              <a:buSzPts val="2100"/>
              <a:buChar char="–"/>
            </a:pPr>
            <a:r>
              <a:rPr lang="en-US" sz="2100"/>
              <a:t>Privilege Escalation using Named Pipe Impersonation.</a:t>
            </a:r>
            <a:endParaRPr sz="2100"/>
          </a:p>
          <a:p>
            <a:pPr indent="-361950" lvl="1" marL="914400" rtl="0" algn="just">
              <a:lnSpc>
                <a:spcPct val="100000"/>
              </a:lnSpc>
              <a:spcBef>
                <a:spcPts val="0"/>
              </a:spcBef>
              <a:spcAft>
                <a:spcPts val="0"/>
              </a:spcAft>
              <a:buSzPts val="2100"/>
              <a:buChar char="–"/>
            </a:pPr>
            <a:r>
              <a:rPr lang="en-US" sz="2100"/>
              <a:t>Privilege Escalation using Spectre and Pipe Impersonation.</a:t>
            </a:r>
            <a:endParaRPr sz="2100"/>
          </a:p>
          <a:p>
            <a:pPr indent="-361950" lvl="1" marL="914400" rtl="0" algn="just">
              <a:lnSpc>
                <a:spcPct val="100000"/>
              </a:lnSpc>
              <a:spcBef>
                <a:spcPts val="0"/>
              </a:spcBef>
              <a:spcAft>
                <a:spcPts val="0"/>
              </a:spcAft>
              <a:buSzPts val="2100"/>
              <a:buChar char="–"/>
            </a:pPr>
            <a:r>
              <a:rPr lang="en-US" sz="2100"/>
              <a:t>Privilege Escalation by Exploiting Misconfigured Services.</a:t>
            </a:r>
            <a:endParaRPr sz="2100"/>
          </a:p>
          <a:p>
            <a:pPr indent="-361950" lvl="1" marL="914400" rtl="0" algn="just">
              <a:lnSpc>
                <a:spcPct val="100000"/>
              </a:lnSpc>
              <a:spcBef>
                <a:spcPts val="0"/>
              </a:spcBef>
              <a:spcAft>
                <a:spcPts val="0"/>
              </a:spcAft>
              <a:buSzPts val="2100"/>
              <a:buChar char="–"/>
            </a:pPr>
            <a:r>
              <a:rPr lang="en-US" sz="2100"/>
              <a:t>Access Token Manipulation.</a:t>
            </a:r>
            <a:endParaRPr sz="2100"/>
          </a:p>
          <a:p>
            <a:pPr indent="-361950" lvl="1" marL="914400" rtl="0" algn="just">
              <a:lnSpc>
                <a:spcPct val="100000"/>
              </a:lnSpc>
              <a:spcBef>
                <a:spcPts val="0"/>
              </a:spcBef>
              <a:spcAft>
                <a:spcPts val="0"/>
              </a:spcAft>
              <a:buSzPts val="2100"/>
              <a:buChar char="–"/>
            </a:pPr>
            <a:r>
              <a:rPr lang="en-US" sz="2100"/>
              <a:t>Application Shimming.</a:t>
            </a:r>
            <a:endParaRPr sz="2100"/>
          </a:p>
          <a:p>
            <a:pPr indent="-361950" lvl="1" marL="914400" rtl="0" algn="just">
              <a:lnSpc>
                <a:spcPct val="100000"/>
              </a:lnSpc>
              <a:spcBef>
                <a:spcPts val="0"/>
              </a:spcBef>
              <a:spcAft>
                <a:spcPts val="0"/>
              </a:spcAft>
              <a:buSzPts val="2100"/>
              <a:buChar char="–"/>
            </a:pPr>
            <a:r>
              <a:rPr lang="en-US" sz="2100"/>
              <a:t>Filesystem Permissions Weakness.</a:t>
            </a:r>
            <a:endParaRPr sz="2100"/>
          </a:p>
          <a:p>
            <a:pPr indent="-361950" lvl="1" marL="914400" rtl="0" algn="just">
              <a:lnSpc>
                <a:spcPct val="100000"/>
              </a:lnSpc>
              <a:spcBef>
                <a:spcPts val="0"/>
              </a:spcBef>
              <a:spcAft>
                <a:spcPts val="0"/>
              </a:spcAft>
              <a:buSzPts val="2100"/>
              <a:buChar char="–"/>
            </a:pPr>
            <a:r>
              <a:rPr lang="en-US" sz="2100"/>
              <a:t>Path Interception.</a:t>
            </a:r>
            <a:endParaRPr sz="2100"/>
          </a:p>
          <a:p>
            <a:pPr indent="-361950" lvl="1" marL="914400" rtl="0" algn="just">
              <a:lnSpc>
                <a:spcPct val="100000"/>
              </a:lnSpc>
              <a:spcBef>
                <a:spcPts val="0"/>
              </a:spcBef>
              <a:spcAft>
                <a:spcPts val="0"/>
              </a:spcAft>
              <a:buSzPts val="2100"/>
              <a:buChar char="–"/>
            </a:pPr>
            <a:r>
              <a:rPr lang="en-US" sz="2100"/>
              <a:t>Scheduled</a:t>
            </a:r>
            <a:r>
              <a:rPr lang="en-US" sz="2100"/>
              <a:t> Task.</a:t>
            </a:r>
            <a:endParaRPr sz="2100"/>
          </a:p>
          <a:p>
            <a:pPr indent="-361950" lvl="1" marL="914400" rtl="0" algn="just">
              <a:lnSpc>
                <a:spcPct val="100000"/>
              </a:lnSpc>
              <a:spcBef>
                <a:spcPts val="0"/>
              </a:spcBef>
              <a:spcAft>
                <a:spcPts val="0"/>
              </a:spcAft>
              <a:buSzPts val="2100"/>
              <a:buChar char="–"/>
            </a:pPr>
            <a:r>
              <a:rPr lang="en-US" sz="2100"/>
              <a:t>Kernel Exploits.</a:t>
            </a:r>
            <a:endParaRPr sz="2100"/>
          </a:p>
        </p:txBody>
      </p:sp>
      <p:sp>
        <p:nvSpPr>
          <p:cNvPr id="293" name="Google Shape;293;g1716ca4edf0_0_24"/>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Privilege Escalation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716ca4edf0_0_39"/>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lang="en-US" sz="2100"/>
              <a:t>Attackers remotely execute malicious applications such as keyloggers, spyware, and other malicious programs to maintain their access to the target system and steal critical information such as usernames and passwords.</a:t>
            </a:r>
            <a:endParaRPr sz="2100"/>
          </a:p>
          <a:p>
            <a:pPr indent="0" lvl="0" marL="0" rtl="0" algn="just">
              <a:lnSpc>
                <a:spcPct val="100000"/>
              </a:lnSpc>
              <a:spcBef>
                <a:spcPts val="1000"/>
              </a:spcBef>
              <a:spcAft>
                <a:spcPts val="0"/>
              </a:spcAft>
              <a:buNone/>
            </a:pPr>
            <a:r>
              <a:t/>
            </a:r>
            <a:endParaRPr sz="2100"/>
          </a:p>
          <a:p>
            <a:pPr indent="0" lvl="0" marL="0" rtl="0" algn="just">
              <a:lnSpc>
                <a:spcPct val="100000"/>
              </a:lnSpc>
              <a:spcBef>
                <a:spcPts val="1000"/>
              </a:spcBef>
              <a:spcAft>
                <a:spcPts val="1000"/>
              </a:spcAft>
              <a:buNone/>
            </a:pPr>
            <a:r>
              <a:rPr lang="en-US" sz="2100"/>
              <a:t>Attackers remotely execute malicious applications such as keyloggers, spyware, and other malicious programs to maintain their access to the target system and steal critical information such as usernames and passwords</a:t>
            </a:r>
            <a:endParaRPr sz="2100"/>
          </a:p>
        </p:txBody>
      </p:sp>
      <p:sp>
        <p:nvSpPr>
          <p:cNvPr id="299" name="Google Shape;299;g1716ca4edf0_0_39"/>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Maintaining Access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716ca4edf0_0_44"/>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Maintaining Access</a:t>
            </a:r>
            <a:endParaRPr/>
          </a:p>
        </p:txBody>
      </p:sp>
      <p:pic>
        <p:nvPicPr>
          <p:cNvPr id="305" name="Google Shape;305;g1716ca4edf0_0_44"/>
          <p:cNvPicPr preferRelativeResize="0"/>
          <p:nvPr/>
        </p:nvPicPr>
        <p:blipFill rotWithShape="1">
          <a:blip r:embed="rId3">
            <a:alphaModFix/>
          </a:blip>
          <a:srcRect b="9068" l="36160" r="13804" t="39406"/>
          <a:stretch/>
        </p:blipFill>
        <p:spPr>
          <a:xfrm>
            <a:off x="1063476" y="1864411"/>
            <a:ext cx="6707726" cy="38834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716ca4edf0_0_50"/>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lang="en-US" sz="2100"/>
              <a:t>Attackers remotely execute malicious applications such as keyloggers, spyware, and other malicious programs to maintain their access to the target system and steal critical information such as usernames and passwords.</a:t>
            </a:r>
            <a:endParaRPr sz="2100"/>
          </a:p>
          <a:p>
            <a:pPr indent="0" lvl="0" marL="0" rtl="0" algn="just">
              <a:lnSpc>
                <a:spcPct val="100000"/>
              </a:lnSpc>
              <a:spcBef>
                <a:spcPts val="1000"/>
              </a:spcBef>
              <a:spcAft>
                <a:spcPts val="0"/>
              </a:spcAft>
              <a:buNone/>
            </a:pPr>
            <a:r>
              <a:t/>
            </a:r>
            <a:endParaRPr sz="2100"/>
          </a:p>
          <a:p>
            <a:pPr indent="0" lvl="0" marL="0" rtl="0" algn="just">
              <a:lnSpc>
                <a:spcPct val="100000"/>
              </a:lnSpc>
              <a:spcBef>
                <a:spcPts val="1000"/>
              </a:spcBef>
              <a:spcAft>
                <a:spcPts val="1000"/>
              </a:spcAft>
              <a:buNone/>
            </a:pPr>
            <a:r>
              <a:rPr lang="en-US" sz="2100"/>
              <a:t>Attackers remotely execute malicious applications such as keyloggers, spyware, and other malicious programs to maintain their access to the target system and steal critical information such as usernames and passwords</a:t>
            </a:r>
            <a:endParaRPr sz="2100"/>
          </a:p>
        </p:txBody>
      </p:sp>
      <p:sp>
        <p:nvSpPr>
          <p:cNvPr id="311" name="Google Shape;311;g1716ca4edf0_0_50"/>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Hiding Files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6f50c5367d_1_0"/>
          <p:cNvSpPr txBox="1"/>
          <p:nvPr>
            <p:ph type="title"/>
          </p:nvPr>
        </p:nvSpPr>
        <p:spPr>
          <a:xfrm>
            <a:off x="1063466" y="547195"/>
            <a:ext cx="53895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Introduction</a:t>
            </a:r>
            <a:endParaRPr/>
          </a:p>
        </p:txBody>
      </p:sp>
      <p:sp>
        <p:nvSpPr>
          <p:cNvPr id="99" name="Google Shape;99;g16f50c5367d_1_0"/>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SzPts val="2400"/>
              <a:buChar char="•"/>
            </a:pPr>
            <a:r>
              <a:rPr lang="en-US" sz="2400"/>
              <a:t>It is one of the most important, and sometimes, the ultimate goal of an attacker.</a:t>
            </a:r>
            <a:endParaRPr sz="2400"/>
          </a:p>
          <a:p>
            <a:pPr indent="-381000" lvl="0" marL="457200" rtl="0" algn="just">
              <a:lnSpc>
                <a:spcPct val="100000"/>
              </a:lnSpc>
              <a:spcBef>
                <a:spcPts val="0"/>
              </a:spcBef>
              <a:spcAft>
                <a:spcPts val="0"/>
              </a:spcAft>
              <a:buSzPts val="2400"/>
              <a:buChar char="•"/>
            </a:pPr>
            <a:r>
              <a:rPr lang="en-US" sz="2400"/>
              <a:t>It involves techniques such as footprinting, scanning, enumeration, and vulnerability analysis.</a:t>
            </a:r>
            <a:endParaRPr sz="2400"/>
          </a:p>
          <a:p>
            <a:pPr indent="-381000" lvl="0" marL="457200" rtl="0" algn="just">
              <a:lnSpc>
                <a:spcPct val="100000"/>
              </a:lnSpc>
              <a:spcBef>
                <a:spcPts val="0"/>
              </a:spcBef>
              <a:spcAft>
                <a:spcPts val="0"/>
              </a:spcAft>
              <a:buSzPts val="2400"/>
              <a:buChar char="•"/>
            </a:pPr>
            <a:r>
              <a:rPr lang="en-US" sz="2400"/>
              <a:t>Uses the information gathered to hack the target system.</a:t>
            </a:r>
            <a:endParaRPr sz="2400"/>
          </a:p>
          <a:p>
            <a:pPr indent="0" lvl="0" marL="0" rtl="0" algn="just">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i="1" lang="en-US" sz="2400">
                <a:solidFill>
                  <a:srgbClr val="FF0000"/>
                </a:solidFill>
              </a:rPr>
              <a:t>“System hacking is the process of exploiting vulnerabilities in electronic systems for the purpose of gaining unauthorized access to those systems.”</a:t>
            </a:r>
            <a:endParaRPr i="1" sz="240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716ca4edf0_0_55"/>
          <p:cNvSpPr txBox="1"/>
          <p:nvPr>
            <p:ph idx="1" type="body"/>
          </p:nvPr>
        </p:nvSpPr>
        <p:spPr>
          <a:xfrm>
            <a:off x="997800" y="1782750"/>
            <a:ext cx="7281300" cy="4526100"/>
          </a:xfrm>
          <a:prstGeom prst="rect">
            <a:avLst/>
          </a:prstGeom>
          <a:noFill/>
          <a:ln>
            <a:noFill/>
          </a:ln>
        </p:spPr>
        <p:txBody>
          <a:bodyPr anchorCtr="0" anchor="t" bIns="45700" lIns="91425" spcFirstLastPara="1" rIns="91425" wrap="square" tIns="45700">
            <a:normAutofit/>
          </a:bodyPr>
          <a:lstStyle/>
          <a:p>
            <a:pPr indent="-361950" lvl="0" marL="457200" rtl="0" algn="just">
              <a:lnSpc>
                <a:spcPct val="100000"/>
              </a:lnSpc>
              <a:spcBef>
                <a:spcPts val="1000"/>
              </a:spcBef>
              <a:spcAft>
                <a:spcPts val="0"/>
              </a:spcAft>
              <a:buSzPts val="2100"/>
              <a:buChar char="•"/>
            </a:pPr>
            <a:r>
              <a:rPr lang="en-US" sz="2100"/>
              <a:t>Rootkits</a:t>
            </a:r>
            <a:endParaRPr sz="2100"/>
          </a:p>
          <a:p>
            <a:pPr indent="-361950" lvl="0" marL="457200" rtl="0" algn="just">
              <a:lnSpc>
                <a:spcPct val="100000"/>
              </a:lnSpc>
              <a:spcBef>
                <a:spcPts val="0"/>
              </a:spcBef>
              <a:spcAft>
                <a:spcPts val="0"/>
              </a:spcAft>
              <a:buSzPts val="2100"/>
              <a:buChar char="•"/>
            </a:pPr>
            <a:r>
              <a:rPr lang="en-US" sz="2100"/>
              <a:t>NTFS Data Stream</a:t>
            </a:r>
            <a:endParaRPr sz="2100"/>
          </a:p>
          <a:p>
            <a:pPr indent="-361950" lvl="0" marL="457200" rtl="0" algn="just">
              <a:lnSpc>
                <a:spcPct val="100000"/>
              </a:lnSpc>
              <a:spcBef>
                <a:spcPts val="0"/>
              </a:spcBef>
              <a:spcAft>
                <a:spcPts val="0"/>
              </a:spcAft>
              <a:buSzPts val="2100"/>
              <a:buChar char="•"/>
            </a:pPr>
            <a:r>
              <a:rPr lang="en-US" sz="2100"/>
              <a:t>Steganography</a:t>
            </a:r>
            <a:endParaRPr sz="2100"/>
          </a:p>
        </p:txBody>
      </p:sp>
      <p:sp>
        <p:nvSpPr>
          <p:cNvPr id="317" name="Google Shape;317;g1716ca4edf0_0_55"/>
          <p:cNvSpPr txBox="1"/>
          <p:nvPr>
            <p:ph type="title"/>
          </p:nvPr>
        </p:nvSpPr>
        <p:spPr>
          <a:xfrm>
            <a:off x="1063475" y="718550"/>
            <a:ext cx="60258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Hiding Files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1716ca4edf0_0_60"/>
          <p:cNvPicPr preferRelativeResize="0"/>
          <p:nvPr/>
        </p:nvPicPr>
        <p:blipFill rotWithShape="1">
          <a:blip r:embed="rId3">
            <a:alphaModFix/>
          </a:blip>
          <a:srcRect b="6554" l="33098" r="12598" t="20945"/>
          <a:stretch/>
        </p:blipFill>
        <p:spPr>
          <a:xfrm>
            <a:off x="0" y="0"/>
            <a:ext cx="9144001" cy="68642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1716ca4edf0_0_71"/>
          <p:cNvPicPr preferRelativeResize="0"/>
          <p:nvPr/>
        </p:nvPicPr>
        <p:blipFill rotWithShape="1">
          <a:blip r:embed="rId3">
            <a:alphaModFix/>
          </a:blip>
          <a:srcRect b="6294" l="33022" r="12431" t="20680"/>
          <a:stretch/>
        </p:blipFill>
        <p:spPr>
          <a:xfrm>
            <a:off x="32773" y="0"/>
            <a:ext cx="9111227"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1716ca4edf0_0_75"/>
          <p:cNvPicPr preferRelativeResize="0"/>
          <p:nvPr/>
        </p:nvPicPr>
        <p:blipFill rotWithShape="1">
          <a:blip r:embed="rId3">
            <a:alphaModFix/>
          </a:blip>
          <a:srcRect b="6143" l="33118" r="12186" t="21071"/>
          <a:stretch/>
        </p:blipFill>
        <p:spPr>
          <a:xfrm>
            <a:off x="0" y="0"/>
            <a:ext cx="9144001" cy="68410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1716ca4edf0_0_79"/>
          <p:cNvPicPr preferRelativeResize="0"/>
          <p:nvPr/>
        </p:nvPicPr>
        <p:blipFill rotWithShape="1">
          <a:blip r:embed="rId3">
            <a:alphaModFix/>
          </a:blip>
          <a:srcRect b="6429" l="33317" r="12429" t="20679"/>
          <a:stretch/>
        </p:blipFill>
        <p:spPr>
          <a:xfrm>
            <a:off x="-11133" y="-16925"/>
            <a:ext cx="9078931"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
          <p:cNvSpPr txBox="1"/>
          <p:nvPr/>
        </p:nvSpPr>
        <p:spPr>
          <a:xfrm>
            <a:off x="3439391" y="2462645"/>
            <a:ext cx="2581156"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f1307f147b_0_39"/>
          <p:cNvSpPr txBox="1"/>
          <p:nvPr>
            <p:ph type="title"/>
          </p:nvPr>
        </p:nvSpPr>
        <p:spPr>
          <a:xfrm>
            <a:off x="1063475" y="547200"/>
            <a:ext cx="61911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System Hacking Concepts</a:t>
            </a:r>
            <a:endParaRPr/>
          </a:p>
        </p:txBody>
      </p:sp>
      <p:sp>
        <p:nvSpPr>
          <p:cNvPr id="105" name="Google Shape;105;gf1307f147b_0_39"/>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600"/>
              </a:spcBef>
              <a:spcAft>
                <a:spcPts val="0"/>
              </a:spcAft>
              <a:buClr>
                <a:schemeClr val="dk1"/>
              </a:buClr>
              <a:buSzPts val="3000"/>
              <a:buNone/>
            </a:pPr>
            <a:r>
              <a:rPr lang="en-US" sz="2400"/>
              <a:t>An attacker engages in system hacking attempts using Information collected in earlier footprinting, scanning, enumeration, and vulnerability analysis phases.</a:t>
            </a:r>
            <a:endParaRPr sz="2400"/>
          </a:p>
          <a:p>
            <a:pPr indent="0" lvl="0" marL="0" rtl="0" algn="just">
              <a:lnSpc>
                <a:spcPct val="100000"/>
              </a:lnSpc>
              <a:spcBef>
                <a:spcPts val="600"/>
              </a:spcBef>
              <a:spcAft>
                <a:spcPts val="0"/>
              </a:spcAft>
              <a:buClr>
                <a:schemeClr val="dk1"/>
              </a:buClr>
              <a:buSzPts val="3000"/>
              <a:buNone/>
            </a:pPr>
            <a:r>
              <a:t/>
            </a:r>
            <a:endParaRPr sz="2400"/>
          </a:p>
          <a:p>
            <a:pPr indent="0" lvl="0" marL="0" rtl="0" algn="just">
              <a:lnSpc>
                <a:spcPct val="100000"/>
              </a:lnSpc>
              <a:spcBef>
                <a:spcPts val="600"/>
              </a:spcBef>
              <a:spcAft>
                <a:spcPts val="0"/>
              </a:spcAft>
              <a:buClr>
                <a:schemeClr val="dk1"/>
              </a:buClr>
              <a:buSzPts val="3000"/>
              <a:buNone/>
            </a:pPr>
            <a:r>
              <a:rPr lang="en-US" sz="2400"/>
              <a:t>The following is an overview of these phases and the information collected so far.</a:t>
            </a:r>
            <a:endParaRPr sz="2400"/>
          </a:p>
          <a:p>
            <a:pPr indent="0" lvl="0" marL="0" rtl="0" algn="just">
              <a:lnSpc>
                <a:spcPct val="100000"/>
              </a:lnSpc>
              <a:spcBef>
                <a:spcPts val="600"/>
              </a:spcBef>
              <a:spcAft>
                <a:spcPts val="0"/>
              </a:spcAft>
              <a:buClr>
                <a:schemeClr val="dk1"/>
              </a:buClr>
              <a:buSzPts val="3000"/>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1063466" y="547195"/>
            <a:ext cx="5389604" cy="78784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Footprinting</a:t>
            </a:r>
            <a:endParaRPr/>
          </a:p>
        </p:txBody>
      </p:sp>
      <p:sp>
        <p:nvSpPr>
          <p:cNvPr id="111" name="Google Shape;111;p5"/>
          <p:cNvSpPr txBox="1"/>
          <p:nvPr>
            <p:ph idx="1" type="body"/>
          </p:nvPr>
        </p:nvSpPr>
        <p:spPr>
          <a:xfrm>
            <a:off x="1063466" y="1600200"/>
            <a:ext cx="7623334" cy="4911309"/>
          </a:xfrm>
          <a:prstGeom prst="rect">
            <a:avLst/>
          </a:prstGeom>
          <a:noFill/>
          <a:ln>
            <a:noFill/>
          </a:ln>
        </p:spPr>
        <p:txBody>
          <a:bodyPr anchorCtr="0" anchor="t" bIns="45700" lIns="91425" spcFirstLastPara="1" rIns="91425" wrap="square" tIns="45700">
            <a:normAutofit/>
          </a:bodyPr>
          <a:lstStyle/>
          <a:p>
            <a:pPr indent="-381000" lvl="0" marL="457200" rtl="0" algn="just">
              <a:lnSpc>
                <a:spcPct val="100000"/>
              </a:lnSpc>
              <a:spcBef>
                <a:spcPts val="0"/>
              </a:spcBef>
              <a:spcAft>
                <a:spcPts val="0"/>
              </a:spcAft>
              <a:buSzPts val="2400"/>
              <a:buChar char="•"/>
            </a:pPr>
            <a:r>
              <a:rPr lang="en-US" sz="2400"/>
              <a:t>Footprinting is the process of accumulating data about a specific network environment. </a:t>
            </a:r>
            <a:endParaRPr sz="2400"/>
          </a:p>
          <a:p>
            <a:pPr indent="0" lvl="0" marL="457200" rtl="0" algn="just">
              <a:lnSpc>
                <a:spcPct val="100000"/>
              </a:lnSpc>
              <a:spcBef>
                <a:spcPts val="0"/>
              </a:spcBef>
              <a:spcAft>
                <a:spcPts val="0"/>
              </a:spcAft>
              <a:buNone/>
            </a:pPr>
            <a:r>
              <a:t/>
            </a:r>
            <a:endParaRPr sz="2400"/>
          </a:p>
          <a:p>
            <a:pPr indent="-381000" lvl="0" marL="457200" rtl="0" algn="just">
              <a:lnSpc>
                <a:spcPct val="100000"/>
              </a:lnSpc>
              <a:spcBef>
                <a:spcPts val="0"/>
              </a:spcBef>
              <a:spcAft>
                <a:spcPts val="0"/>
              </a:spcAft>
              <a:buSzPts val="2400"/>
              <a:buChar char="•"/>
            </a:pPr>
            <a:r>
              <a:rPr lang="en-US" sz="2400"/>
              <a:t>In the footprinting phase, the attacker creates a profile of the target organization and obtains information such as its IP address range, namespace, and employees.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6f50c5367d_0_23"/>
          <p:cNvSpPr txBox="1"/>
          <p:nvPr>
            <p:ph type="title"/>
          </p:nvPr>
        </p:nvSpPr>
        <p:spPr>
          <a:xfrm>
            <a:off x="1063466" y="547195"/>
            <a:ext cx="53895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Scanning</a:t>
            </a:r>
            <a:endParaRPr/>
          </a:p>
        </p:txBody>
      </p:sp>
      <p:sp>
        <p:nvSpPr>
          <p:cNvPr id="117" name="Google Shape;117;g16f50c5367d_0_23"/>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00000"/>
              </a:lnSpc>
              <a:spcBef>
                <a:spcPts val="0"/>
              </a:spcBef>
              <a:spcAft>
                <a:spcPts val="0"/>
              </a:spcAft>
              <a:buClr>
                <a:schemeClr val="dk1"/>
              </a:buClr>
              <a:buSzPts val="3000"/>
              <a:buNone/>
            </a:pPr>
            <a:r>
              <a:rPr lang="en-US" sz="2400"/>
              <a:t>Scanning is a procedure used for identifying active hosts, open ports, and unnecessary services enabled on particular hosts.</a:t>
            </a:r>
            <a:endParaRPr sz="2400"/>
          </a:p>
          <a:p>
            <a:pPr indent="0" lvl="0" marL="0" rtl="0" algn="just">
              <a:lnSpc>
                <a:spcPct val="100000"/>
              </a:lnSpc>
              <a:spcBef>
                <a:spcPts val="0"/>
              </a:spcBef>
              <a:spcAft>
                <a:spcPts val="0"/>
              </a:spcAft>
              <a:buClr>
                <a:schemeClr val="dk1"/>
              </a:buClr>
              <a:buSzPts val="3000"/>
              <a:buNone/>
            </a:pPr>
            <a:r>
              <a:t/>
            </a:r>
            <a:endParaRPr sz="2400"/>
          </a:p>
          <a:p>
            <a:pPr indent="0" lvl="0" marL="0" rtl="0" algn="just">
              <a:lnSpc>
                <a:spcPct val="100000"/>
              </a:lnSpc>
              <a:spcBef>
                <a:spcPts val="0"/>
              </a:spcBef>
              <a:spcAft>
                <a:spcPts val="0"/>
              </a:spcAft>
              <a:buClr>
                <a:schemeClr val="dk1"/>
              </a:buClr>
              <a:buSzPts val="3000"/>
              <a:buNone/>
            </a:pPr>
            <a:r>
              <a:rPr b="1" lang="en-US" sz="2400"/>
              <a:t>Types of scanning:</a:t>
            </a:r>
            <a:endParaRPr sz="2400"/>
          </a:p>
          <a:p>
            <a:pPr indent="0" lvl="0" marL="0" rtl="0" algn="just">
              <a:lnSpc>
                <a:spcPct val="100000"/>
              </a:lnSpc>
              <a:spcBef>
                <a:spcPts val="0"/>
              </a:spcBef>
              <a:spcAft>
                <a:spcPts val="0"/>
              </a:spcAft>
              <a:buClr>
                <a:schemeClr val="dk1"/>
              </a:buClr>
              <a:buSzPts val="3000"/>
              <a:buNone/>
            </a:pPr>
            <a:r>
              <a:t/>
            </a:r>
            <a:endParaRPr sz="2400"/>
          </a:p>
          <a:p>
            <a:pPr indent="-381000" lvl="0" marL="457200" rtl="0" algn="just">
              <a:lnSpc>
                <a:spcPct val="100000"/>
              </a:lnSpc>
              <a:spcBef>
                <a:spcPts val="0"/>
              </a:spcBef>
              <a:spcAft>
                <a:spcPts val="0"/>
              </a:spcAft>
              <a:buSzPts val="2400"/>
              <a:buChar char="•"/>
            </a:pPr>
            <a:r>
              <a:rPr lang="en-US" sz="2400"/>
              <a:t>port scanning. </a:t>
            </a:r>
            <a:endParaRPr sz="2400"/>
          </a:p>
          <a:p>
            <a:pPr indent="-381000" lvl="0" marL="457200" rtl="0" algn="just">
              <a:lnSpc>
                <a:spcPct val="100000"/>
              </a:lnSpc>
              <a:spcBef>
                <a:spcPts val="0"/>
              </a:spcBef>
              <a:spcAft>
                <a:spcPts val="0"/>
              </a:spcAft>
              <a:buSzPts val="2400"/>
              <a:buChar char="•"/>
            </a:pPr>
            <a:r>
              <a:rPr lang="en-US" sz="2400"/>
              <a:t>network scanning.</a:t>
            </a:r>
            <a:endParaRPr sz="2400"/>
          </a:p>
          <a:p>
            <a:pPr indent="-381000" lvl="0" marL="457200" rtl="0" algn="just">
              <a:lnSpc>
                <a:spcPct val="100000"/>
              </a:lnSpc>
              <a:spcBef>
                <a:spcPts val="0"/>
              </a:spcBef>
              <a:spcAft>
                <a:spcPts val="0"/>
              </a:spcAft>
              <a:buSzPts val="2400"/>
              <a:buChar char="•"/>
            </a:pPr>
            <a:r>
              <a:rPr lang="en-US" sz="2400"/>
              <a:t>vulnerability scanning</a:t>
            </a:r>
            <a:endParaRPr sz="2400"/>
          </a:p>
          <a:p>
            <a:pPr indent="0" lvl="0" marL="0" rtl="0" algn="just">
              <a:lnSpc>
                <a:spcPct val="100000"/>
              </a:lnSpc>
              <a:spcBef>
                <a:spcPts val="0"/>
              </a:spcBef>
              <a:spcAft>
                <a:spcPts val="0"/>
              </a:spcAft>
              <a:buNone/>
            </a:pPr>
            <a:r>
              <a:t/>
            </a:r>
            <a:endParaRPr sz="2400"/>
          </a:p>
          <a:p>
            <a:pPr indent="0" lvl="0" marL="0" rtl="0" algn="just">
              <a:lnSpc>
                <a:spcPct val="100000"/>
              </a:lnSpc>
              <a:spcBef>
                <a:spcPts val="0"/>
              </a:spcBef>
              <a:spcAft>
                <a:spcPts val="0"/>
              </a:spcAft>
              <a:buNone/>
            </a:pPr>
            <a:r>
              <a:rPr lang="en-US" sz="2400"/>
              <a:t>Scanning procedures such as port scanning and ping sweeps return information about the services offered by the live hosts that are active on the Internet, and their IP addresses.</a:t>
            </a:r>
            <a:endParaRPr sz="2400"/>
          </a:p>
          <a:p>
            <a:pPr indent="0" lvl="0" marL="0" rtl="0" algn="just">
              <a:lnSpc>
                <a:spcPct val="100000"/>
              </a:lnSpc>
              <a:spcBef>
                <a:spcPts val="0"/>
              </a:spcBef>
              <a:spcAft>
                <a:spcPts val="0"/>
              </a:spcAft>
              <a:buClr>
                <a:schemeClr val="dk1"/>
              </a:buClr>
              <a:buSzPts val="3000"/>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6f50c5367d_0_33"/>
          <p:cNvSpPr txBox="1"/>
          <p:nvPr>
            <p:ph type="title"/>
          </p:nvPr>
        </p:nvSpPr>
        <p:spPr>
          <a:xfrm>
            <a:off x="1063466" y="547195"/>
            <a:ext cx="53895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Enumeration</a:t>
            </a:r>
            <a:endParaRPr/>
          </a:p>
        </p:txBody>
      </p:sp>
      <p:sp>
        <p:nvSpPr>
          <p:cNvPr id="123" name="Google Shape;123;g16f50c5367d_0_33"/>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3000"/>
              <a:buNone/>
            </a:pPr>
            <a:r>
              <a:rPr lang="en-US" sz="2400"/>
              <a:t>Enumeration is a method of intrusive probing, through which attackers gather information such as network user lists, routing tables, security flaws, and Simple Network Management Protocol (SNMP) data.</a:t>
            </a:r>
            <a:endParaRPr sz="2400"/>
          </a:p>
          <a:p>
            <a:pPr indent="0" lvl="0" marL="0" rtl="0" algn="just">
              <a:lnSpc>
                <a:spcPct val="100000"/>
              </a:lnSpc>
              <a:spcBef>
                <a:spcPts val="0"/>
              </a:spcBef>
              <a:spcAft>
                <a:spcPts val="0"/>
              </a:spcAft>
              <a:buClr>
                <a:schemeClr val="dk1"/>
              </a:buClr>
              <a:buSzPts val="3000"/>
              <a:buNone/>
            </a:pPr>
            <a:r>
              <a:t/>
            </a:r>
            <a:endParaRPr sz="2400"/>
          </a:p>
          <a:p>
            <a:pPr indent="0" lvl="0" marL="0" rtl="0" algn="just">
              <a:lnSpc>
                <a:spcPct val="100000"/>
              </a:lnSpc>
              <a:spcBef>
                <a:spcPts val="0"/>
              </a:spcBef>
              <a:spcAft>
                <a:spcPts val="0"/>
              </a:spcAft>
              <a:buClr>
                <a:schemeClr val="dk1"/>
              </a:buClr>
              <a:buSzPts val="3000"/>
              <a:buNone/>
            </a:pPr>
            <a:r>
              <a:rPr lang="en-US" sz="2400"/>
              <a:t>Enumeration involves making active connections to the target system or subjecting it to direct queries.</a:t>
            </a:r>
            <a:endParaRPr sz="2400"/>
          </a:p>
          <a:p>
            <a:pPr indent="0" lvl="0" marL="0" rtl="0" algn="just">
              <a:lnSpc>
                <a:spcPct val="100000"/>
              </a:lnSpc>
              <a:spcBef>
                <a:spcPts val="0"/>
              </a:spcBef>
              <a:spcAft>
                <a:spcPts val="0"/>
              </a:spcAft>
              <a:buClr>
                <a:schemeClr val="dk1"/>
              </a:buClr>
              <a:buSzPts val="3000"/>
              <a:buNone/>
            </a:pPr>
            <a:r>
              <a:t/>
            </a:r>
            <a:endParaRPr sz="2400"/>
          </a:p>
          <a:p>
            <a:pPr indent="0" lvl="0" marL="0" rtl="0" algn="just">
              <a:lnSpc>
                <a:spcPct val="100000"/>
              </a:lnSpc>
              <a:spcBef>
                <a:spcPts val="0"/>
              </a:spcBef>
              <a:spcAft>
                <a:spcPts val="0"/>
              </a:spcAft>
              <a:buClr>
                <a:schemeClr val="dk1"/>
              </a:buClr>
              <a:buSzPts val="3000"/>
              <a:buNone/>
            </a:pPr>
            <a:r>
              <a:rPr lang="en-US" sz="2400"/>
              <a:t>Normally, an alert and secure system logs such attempts. Often, the information gathered, such as a DNS address, is publicly available.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6f50c5367d_0_38"/>
          <p:cNvSpPr txBox="1"/>
          <p:nvPr>
            <p:ph type="title"/>
          </p:nvPr>
        </p:nvSpPr>
        <p:spPr>
          <a:xfrm>
            <a:off x="1063466" y="547195"/>
            <a:ext cx="5389500" cy="78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8376A"/>
              </a:buClr>
              <a:buSzPts val="3600"/>
              <a:buFont typeface="Arial"/>
              <a:buNone/>
            </a:pPr>
            <a:r>
              <a:rPr lang="en-US"/>
              <a:t>Vulnerability Analysis</a:t>
            </a:r>
            <a:endParaRPr/>
          </a:p>
        </p:txBody>
      </p:sp>
      <p:sp>
        <p:nvSpPr>
          <p:cNvPr id="129" name="Google Shape;129;g16f50c5367d_0_38"/>
          <p:cNvSpPr txBox="1"/>
          <p:nvPr>
            <p:ph idx="1" type="body"/>
          </p:nvPr>
        </p:nvSpPr>
        <p:spPr>
          <a:xfrm>
            <a:off x="1063466" y="1600200"/>
            <a:ext cx="7623300" cy="49113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3000"/>
              <a:buNone/>
            </a:pPr>
            <a:r>
              <a:rPr lang="en-US" sz="2400"/>
              <a:t>Vulnerability assessment is an examination of the ability of a system or application, including its current security procedures and controls, to withstand assault.</a:t>
            </a:r>
            <a:endParaRPr sz="2400"/>
          </a:p>
          <a:p>
            <a:pPr indent="0" lvl="0" marL="0" rtl="0" algn="just">
              <a:lnSpc>
                <a:spcPct val="100000"/>
              </a:lnSpc>
              <a:spcBef>
                <a:spcPts val="0"/>
              </a:spcBef>
              <a:spcAft>
                <a:spcPts val="0"/>
              </a:spcAft>
              <a:buClr>
                <a:schemeClr val="dk1"/>
              </a:buClr>
              <a:buSzPts val="3000"/>
              <a:buNone/>
            </a:pPr>
            <a:r>
              <a:t/>
            </a:r>
            <a:endParaRPr sz="2400"/>
          </a:p>
          <a:p>
            <a:pPr indent="0" lvl="0" marL="0" rtl="0" algn="just">
              <a:lnSpc>
                <a:spcPct val="100000"/>
              </a:lnSpc>
              <a:spcBef>
                <a:spcPts val="0"/>
              </a:spcBef>
              <a:spcAft>
                <a:spcPts val="0"/>
              </a:spcAft>
              <a:buClr>
                <a:schemeClr val="dk1"/>
              </a:buClr>
              <a:buSzPts val="3000"/>
              <a:buNone/>
            </a:pPr>
            <a:r>
              <a:rPr lang="en-US" sz="2400"/>
              <a:t>Attackers perform vulnerability analysis to identify security loopholes in the target organization’s network, communication infrastructure, and end systems.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2016-02-17T12:11:22Z</dcterms:created>
  <dc:creator>Evans Kipchumba</dc:creator>
</cp:coreProperties>
</file>